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258" r:id="rId4"/>
    <p:sldId id="307" r:id="rId5"/>
    <p:sldId id="259" r:id="rId6"/>
    <p:sldId id="308" r:id="rId7"/>
    <p:sldId id="260" r:id="rId8"/>
    <p:sldId id="309"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8EFB9CD-87B9-4BB9-BE77-E16014444E4F}" type="datetimeFigureOut">
              <a:rPr lang="en-PH" smtClean="0"/>
              <a:t>11/07/2023</a:t>
            </a:fld>
            <a:endParaRPr lang="en-PH"/>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649FC05-1DBA-4900-B194-E856BA28AD9A}" type="slidenum">
              <a:rPr lang="en-PH" smtClean="0"/>
              <a:t>‹#›</a:t>
            </a:fld>
            <a:endParaRPr lang="en-PH"/>
          </a:p>
        </p:txBody>
      </p:sp>
    </p:spTree>
    <p:extLst>
      <p:ext uri="{BB962C8B-B14F-4D97-AF65-F5344CB8AC3E}">
        <p14:creationId xmlns:p14="http://schemas.microsoft.com/office/powerpoint/2010/main" val="3974058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7/11/2023</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7/11/2023</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7/11/2023</a:t>
            </a:fld>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7/11/2023</a:t>
            </a:fld>
            <a:endParaRPr lang="en-US"/>
          </a:p>
        </p:txBody>
      </p:sp>
      <p:sp>
        <p:nvSpPr>
          <p:cNvPr id="5" name="Holder 5"/>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7/11/2023</a:t>
            </a:fld>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71218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12187239" cy="6857998"/>
          </a:xfrm>
          <a:prstGeom prst="rect">
            <a:avLst/>
          </a:prstGeom>
        </p:spPr>
      </p:pic>
      <p:sp>
        <p:nvSpPr>
          <p:cNvPr id="2" name="Holder 2"/>
          <p:cNvSpPr>
            <a:spLocks noGrp="1"/>
          </p:cNvSpPr>
          <p:nvPr>
            <p:ph type="title"/>
          </p:nvPr>
        </p:nvSpPr>
        <p:spPr>
          <a:xfrm>
            <a:off x="848994" y="418782"/>
            <a:ext cx="10494010" cy="589915"/>
          </a:xfrm>
          <a:prstGeom prst="rect">
            <a:avLst/>
          </a:prstGeom>
        </p:spPr>
        <p:txBody>
          <a:bodyPr wrap="square" lIns="0" tIns="0" rIns="0" bIns="0">
            <a:spAutoFit/>
          </a:bodyPr>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a:xfrm>
            <a:off x="2068195" y="2106167"/>
            <a:ext cx="5741670" cy="33502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7/11/2023</a:t>
            </a:fld>
            <a:endParaRPr lang="en-US"/>
          </a:p>
        </p:txBody>
      </p:sp>
      <p:sp>
        <p:nvSpPr>
          <p:cNvPr id="6" name="Holder 6"/>
          <p:cNvSpPr>
            <a:spLocks noGrp="1"/>
          </p:cNvSpPr>
          <p:nvPr>
            <p:ph type="sldNum" sz="quarter" idx="7"/>
          </p:nvPr>
        </p:nvSpPr>
        <p:spPr>
          <a:xfrm>
            <a:off x="11086845" y="6104032"/>
            <a:ext cx="320040" cy="256539"/>
          </a:xfrm>
          <a:prstGeom prst="rect">
            <a:avLst/>
          </a:prstGeom>
        </p:spPr>
        <p:txBody>
          <a:bodyPr wrap="square" lIns="0" tIns="0" rIns="0" bIns="0">
            <a:spAutoFit/>
          </a:bodyPr>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geromeandrew/IBM-Applied-Data-Science-Capstone/blob/main/jupyter-labs-spacex-data-collection-api.ipynb"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geromeandrew/IBM-Applied-Data-Science-Capstone/blob/main/jupyter-labs-webscraping.ipynb"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geromeandrew/IBM-Applied-Data-Science-Capstone/blob/main/labs-jupyter-spacex-Data%20wrangling.ipynb"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geromeandrew/IBM-Applied-Data-Science-Capstone/blob/main/jupyter-labs-eda-dataviz.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geromeandrew/IBM-Applied-Data-Science-Capstone/blob/main/jupyter-labs-eda-sql-coursera_sqllite.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geromeandrew/IBM-Applied-Data-Science-Capstone/blob/main/lab_jupyter_launch_site_location.ipynb"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geromeandrew/IBM-Applied-Data-Science-Capstone/blob/main/spacex_dash_app.p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hyperlink" Target="https://github.com/geromeandrew/IBM-Applied-Data-Science-Capstone/blob/main/SpaceX_Machine_Learning_Prediction_Part_5.jupyterlite.ipynb"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jpg"/></Relationships>
</file>

<file path=ppt/slides/_rels/slide4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p:nvPr/>
        </p:nvSpPr>
        <p:spPr>
          <a:xfrm>
            <a:off x="967422" y="4591050"/>
            <a:ext cx="2690178" cy="566822"/>
          </a:xfrm>
          <a:prstGeom prst="rect">
            <a:avLst/>
          </a:prstGeom>
        </p:spPr>
        <p:txBody>
          <a:bodyPr vert="horz" wrap="square" lIns="0" tIns="12700" rIns="0" bIns="0" rtlCol="0">
            <a:spAutoFit/>
          </a:bodyPr>
          <a:lstStyle/>
          <a:p>
            <a:pPr marL="12700" marR="5080">
              <a:lnSpc>
                <a:spcPct val="100000"/>
              </a:lnSpc>
              <a:spcBef>
                <a:spcPts val="100"/>
              </a:spcBef>
            </a:pPr>
            <a:r>
              <a:rPr lang="en-PH" spc="-60" dirty="0">
                <a:solidFill>
                  <a:srgbClr val="E7E6E6"/>
                </a:solidFill>
                <a:latin typeface="Microsoft Sans Serif"/>
                <a:cs typeface="Microsoft Sans Serif"/>
              </a:rPr>
              <a:t>Gerome Andrew Ducduc</a:t>
            </a:r>
            <a:r>
              <a:rPr sz="1800" spc="-55" dirty="0">
                <a:solidFill>
                  <a:srgbClr val="E7E6E6"/>
                </a:solidFill>
                <a:latin typeface="Microsoft Sans Serif"/>
                <a:cs typeface="Microsoft Sans Serif"/>
              </a:rPr>
              <a:t> </a:t>
            </a:r>
            <a:r>
              <a:rPr lang="en-PH" spc="-55" dirty="0">
                <a:solidFill>
                  <a:srgbClr val="E7E6E6"/>
                </a:solidFill>
                <a:latin typeface="Microsoft Sans Serif"/>
                <a:cs typeface="Microsoft Sans Serif"/>
              </a:rPr>
              <a:t>11-07-2023</a:t>
            </a:r>
            <a:endParaRPr lang="en-PH" spc="-465" dirty="0">
              <a:solidFill>
                <a:srgbClr val="E7E6E6"/>
              </a:solidFill>
              <a:latin typeface="Microsoft Sans Serif"/>
              <a:cs typeface="Microsoft Sans Serif"/>
            </a:endParaRPr>
          </a:p>
        </p:txBody>
      </p:sp>
      <p:pic>
        <p:nvPicPr>
          <p:cNvPr id="4" name="object 4"/>
          <p:cNvPicPr/>
          <p:nvPr/>
        </p:nvPicPr>
        <p:blipFill>
          <a:blip r:embed="rId3" cstate="print"/>
          <a:stretch>
            <a:fillRect/>
          </a:stretch>
        </p:blipFill>
        <p:spPr>
          <a:xfrm>
            <a:off x="889000" y="675640"/>
            <a:ext cx="2105660"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794" y="1816353"/>
            <a:ext cx="4432935" cy="2215515"/>
          </a:xfrm>
          <a:prstGeom prst="rect">
            <a:avLst/>
          </a:prstGeom>
        </p:spPr>
        <p:txBody>
          <a:bodyPr vert="horz" wrap="square" lIns="0" tIns="12700" rIns="0" bIns="0" rtlCol="0">
            <a:spAutoFit/>
          </a:bodyPr>
          <a:lstStyle/>
          <a:p>
            <a:pPr marL="241300" marR="327660" indent="-228600">
              <a:lnSpc>
                <a:spcPct val="100000"/>
              </a:lnSpc>
              <a:spcBef>
                <a:spcPts val="100"/>
              </a:spcBef>
              <a:buFont typeface="Arial MT"/>
              <a:buChar char="•"/>
              <a:tabLst>
                <a:tab pos="240665" algn="l"/>
                <a:tab pos="241300" algn="l"/>
              </a:tabLst>
            </a:pPr>
            <a:r>
              <a:rPr sz="2200" spc="-155" dirty="0">
                <a:solidFill>
                  <a:srgbClr val="292929"/>
                </a:solidFill>
                <a:latin typeface="Microsoft Sans Serif"/>
                <a:cs typeface="Microsoft Sans Serif"/>
              </a:rPr>
              <a:t>SpaceX</a:t>
            </a:r>
            <a:r>
              <a:rPr sz="2200" spc="-150" dirty="0">
                <a:solidFill>
                  <a:srgbClr val="292929"/>
                </a:solidFill>
                <a:latin typeface="Microsoft Sans Serif"/>
                <a:cs typeface="Microsoft Sans Serif"/>
              </a:rPr>
              <a:t> </a:t>
            </a:r>
            <a:r>
              <a:rPr sz="2200" spc="-40" dirty="0">
                <a:solidFill>
                  <a:srgbClr val="292929"/>
                </a:solidFill>
                <a:latin typeface="Microsoft Sans Serif"/>
                <a:cs typeface="Microsoft Sans Serif"/>
              </a:rPr>
              <a:t>offers </a:t>
            </a:r>
            <a:r>
              <a:rPr sz="2200" spc="-145" dirty="0">
                <a:solidFill>
                  <a:srgbClr val="292929"/>
                </a:solidFill>
                <a:latin typeface="Microsoft Sans Serif"/>
                <a:cs typeface="Microsoft Sans Serif"/>
              </a:rPr>
              <a:t>a</a:t>
            </a:r>
            <a:r>
              <a:rPr sz="2200" spc="-140" dirty="0">
                <a:solidFill>
                  <a:srgbClr val="292929"/>
                </a:solidFill>
                <a:latin typeface="Microsoft Sans Serif"/>
                <a:cs typeface="Microsoft Sans Serif"/>
              </a:rPr>
              <a:t> </a:t>
            </a:r>
            <a:r>
              <a:rPr sz="2200" spc="-25" dirty="0">
                <a:solidFill>
                  <a:srgbClr val="292929"/>
                </a:solidFill>
                <a:latin typeface="Microsoft Sans Serif"/>
                <a:cs typeface="Microsoft Sans Serif"/>
              </a:rPr>
              <a:t>public </a:t>
            </a:r>
            <a:r>
              <a:rPr sz="2200" spc="-145" dirty="0">
                <a:solidFill>
                  <a:srgbClr val="292929"/>
                </a:solidFill>
                <a:latin typeface="Microsoft Sans Serif"/>
                <a:cs typeface="Microsoft Sans Serif"/>
              </a:rPr>
              <a:t>API</a:t>
            </a:r>
            <a:r>
              <a:rPr sz="2200" spc="-140"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 </a:t>
            </a:r>
            <a:r>
              <a:rPr sz="2200" spc="-570" dirty="0">
                <a:solidFill>
                  <a:srgbClr val="292929"/>
                </a:solidFill>
                <a:latin typeface="Microsoft Sans Serif"/>
                <a:cs typeface="Microsoft Sans Serif"/>
              </a:rPr>
              <a:t> </a:t>
            </a:r>
            <a:r>
              <a:rPr sz="2200" spc="-75" dirty="0">
                <a:solidFill>
                  <a:srgbClr val="292929"/>
                </a:solidFill>
                <a:latin typeface="Microsoft Sans Serif"/>
                <a:cs typeface="Microsoft Sans Serif"/>
              </a:rPr>
              <a:t>where</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45" dirty="0">
                <a:solidFill>
                  <a:srgbClr val="292929"/>
                </a:solidFill>
                <a:latin typeface="Microsoft Sans Serif"/>
                <a:cs typeface="Microsoft Sans Serif"/>
              </a:rPr>
              <a:t> </a:t>
            </a:r>
            <a:r>
              <a:rPr sz="2200" spc="-114" dirty="0">
                <a:solidFill>
                  <a:srgbClr val="292929"/>
                </a:solidFill>
                <a:latin typeface="Microsoft Sans Serif"/>
                <a:cs typeface="Microsoft Sans Serif"/>
              </a:rPr>
              <a:t>can</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obtained</a:t>
            </a:r>
            <a:r>
              <a:rPr sz="2200" spc="5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 </a:t>
            </a:r>
            <a:r>
              <a:rPr sz="2200" spc="-570" dirty="0">
                <a:solidFill>
                  <a:srgbClr val="292929"/>
                </a:solidFill>
                <a:latin typeface="Microsoft Sans Serif"/>
                <a:cs typeface="Microsoft Sans Serif"/>
              </a:rPr>
              <a:t> </a:t>
            </a:r>
            <a:r>
              <a:rPr sz="2200" spc="-35" dirty="0">
                <a:solidFill>
                  <a:srgbClr val="292929"/>
                </a:solidFill>
                <a:latin typeface="Microsoft Sans Serif"/>
                <a:cs typeface="Microsoft Sans Serif"/>
              </a:rPr>
              <a:t>then</a:t>
            </a:r>
            <a:r>
              <a:rPr sz="2200" spc="60" dirty="0">
                <a:solidFill>
                  <a:srgbClr val="292929"/>
                </a:solidFill>
                <a:latin typeface="Microsoft Sans Serif"/>
                <a:cs typeface="Microsoft Sans Serif"/>
              </a:rPr>
              <a:t> </a:t>
            </a:r>
            <a:r>
              <a:rPr sz="2200" spc="-85" dirty="0">
                <a:solidFill>
                  <a:srgbClr val="292929"/>
                </a:solidFill>
                <a:latin typeface="Microsoft Sans Serif"/>
                <a:cs typeface="Microsoft Sans Serif"/>
              </a:rPr>
              <a:t>used;</a:t>
            </a:r>
            <a:endParaRPr sz="2200">
              <a:latin typeface="Microsoft Sans Serif"/>
              <a:cs typeface="Microsoft Sans Serif"/>
            </a:endParaRPr>
          </a:p>
          <a:p>
            <a:pPr marL="241300" marR="5080" indent="-228600">
              <a:lnSpc>
                <a:spcPct val="100000"/>
              </a:lnSpc>
              <a:spcBef>
                <a:spcPts val="1400"/>
              </a:spcBef>
              <a:buFont typeface="Arial MT"/>
              <a:buChar char="•"/>
              <a:tabLst>
                <a:tab pos="240665" algn="l"/>
                <a:tab pos="241300" algn="l"/>
              </a:tabLst>
            </a:pPr>
            <a:r>
              <a:rPr sz="2200" spc="-110" dirty="0">
                <a:solidFill>
                  <a:srgbClr val="292929"/>
                </a:solidFill>
                <a:latin typeface="Microsoft Sans Serif"/>
                <a:cs typeface="Microsoft Sans Serif"/>
              </a:rPr>
              <a:t>This</a:t>
            </a:r>
            <a:r>
              <a:rPr sz="2200" spc="80" dirty="0">
                <a:solidFill>
                  <a:srgbClr val="292929"/>
                </a:solidFill>
                <a:latin typeface="Microsoft Sans Serif"/>
                <a:cs typeface="Microsoft Sans Serif"/>
              </a:rPr>
              <a:t> </a:t>
            </a:r>
            <a:r>
              <a:rPr sz="2200" spc="-145" dirty="0">
                <a:solidFill>
                  <a:srgbClr val="292929"/>
                </a:solidFill>
                <a:latin typeface="Microsoft Sans Serif"/>
                <a:cs typeface="Microsoft Sans Serif"/>
              </a:rPr>
              <a:t>API</a:t>
            </a:r>
            <a:r>
              <a:rPr sz="2200" spc="50" dirty="0">
                <a:solidFill>
                  <a:srgbClr val="292929"/>
                </a:solidFill>
                <a:latin typeface="Microsoft Sans Serif"/>
                <a:cs typeface="Microsoft Sans Serif"/>
              </a:rPr>
              <a:t> </a:t>
            </a:r>
            <a:r>
              <a:rPr sz="2200" spc="-114" dirty="0">
                <a:solidFill>
                  <a:srgbClr val="292929"/>
                </a:solidFill>
                <a:latin typeface="Microsoft Sans Serif"/>
                <a:cs typeface="Microsoft Sans Serif"/>
              </a:rPr>
              <a:t>was</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according</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 </a:t>
            </a:r>
            <a:r>
              <a:rPr sz="2200" spc="-570" dirty="0">
                <a:solidFill>
                  <a:srgbClr val="292929"/>
                </a:solidFill>
                <a:latin typeface="Microsoft Sans Serif"/>
                <a:cs typeface="Microsoft Sans Serif"/>
              </a:rPr>
              <a:t> </a:t>
            </a:r>
            <a:r>
              <a:rPr sz="2200" spc="-30" dirty="0">
                <a:solidFill>
                  <a:srgbClr val="292929"/>
                </a:solidFill>
                <a:latin typeface="Microsoft Sans Serif"/>
                <a:cs typeface="Microsoft Sans Serif"/>
              </a:rPr>
              <a:t>flowchart</a:t>
            </a:r>
            <a:r>
              <a:rPr sz="2200" spc="50" dirty="0">
                <a:solidFill>
                  <a:srgbClr val="292929"/>
                </a:solidFill>
                <a:latin typeface="Microsoft Sans Serif"/>
                <a:cs typeface="Microsoft Sans Serif"/>
              </a:rPr>
              <a:t> </a:t>
            </a:r>
            <a:r>
              <a:rPr sz="2200" spc="-60" dirty="0">
                <a:solidFill>
                  <a:srgbClr val="292929"/>
                </a:solidFill>
                <a:latin typeface="Microsoft Sans Serif"/>
                <a:cs typeface="Microsoft Sans Serif"/>
              </a:rPr>
              <a:t>beside</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50" dirty="0">
                <a:solidFill>
                  <a:srgbClr val="292929"/>
                </a:solidFill>
                <a:latin typeface="Microsoft Sans Serif"/>
                <a:cs typeface="Microsoft Sans Serif"/>
              </a:rPr>
              <a:t> </a:t>
            </a:r>
            <a:r>
              <a:rPr sz="2200" spc="-35" dirty="0">
                <a:solidFill>
                  <a:srgbClr val="292929"/>
                </a:solidFill>
                <a:latin typeface="Microsoft Sans Serif"/>
                <a:cs typeface="Microsoft Sans Serif"/>
              </a:rPr>
              <a:t>then</a:t>
            </a:r>
            <a:r>
              <a:rPr sz="2200" spc="60"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 </a:t>
            </a:r>
            <a:r>
              <a:rPr sz="2200" spc="-55" dirty="0">
                <a:solidFill>
                  <a:srgbClr val="292929"/>
                </a:solidFill>
                <a:latin typeface="Microsoft Sans Serif"/>
                <a:cs typeface="Microsoft Sans Serif"/>
              </a:rPr>
              <a:t> </a:t>
            </a:r>
            <a:r>
              <a:rPr sz="2200" spc="-50" dirty="0">
                <a:solidFill>
                  <a:srgbClr val="292929"/>
                </a:solidFill>
                <a:latin typeface="Microsoft Sans Serif"/>
                <a:cs typeface="Microsoft Sans Serif"/>
              </a:rPr>
              <a:t>persisted.</a:t>
            </a:r>
            <a:endParaRPr sz="2200">
              <a:latin typeface="Microsoft Sans Serif"/>
              <a:cs typeface="Microsoft Sans Serif"/>
            </a:endParaRPr>
          </a:p>
        </p:txBody>
      </p:sp>
      <p:sp>
        <p:nvSpPr>
          <p:cNvPr id="3" name="object 3"/>
          <p:cNvSpPr txBox="1"/>
          <p:nvPr/>
        </p:nvSpPr>
        <p:spPr>
          <a:xfrm>
            <a:off x="899794" y="4705350"/>
            <a:ext cx="4448175" cy="65915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lang="en-PH" sz="1400" u="sng" spc="-5" dirty="0">
                <a:solidFill>
                  <a:srgbClr val="0462C1"/>
                </a:solidFill>
                <a:uFill>
                  <a:solidFill>
                    <a:srgbClr val="0462C1"/>
                  </a:solidFill>
                </a:uFill>
                <a:latin typeface="Microsoft Sans Serif"/>
                <a:cs typeface="Microsoft Sans Serif"/>
                <a:hlinkClick r:id="rId2"/>
              </a:rPr>
              <a:t>https://github.com/geromeandrew/IBM-Applied-Data-Science-Capstone/blob/main/jupyter-labs-spacex-data-collection-api.ipynb</a:t>
            </a:r>
            <a:endParaRPr lang="en-PH" sz="1400" u="sng" spc="-5" dirty="0">
              <a:solidFill>
                <a:srgbClr val="0462C1"/>
              </a:solidFill>
              <a:uFill>
                <a:solidFill>
                  <a:srgbClr val="0462C1"/>
                </a:solidFill>
              </a:uFill>
              <a:latin typeface="Microsoft Sans Serif"/>
              <a:cs typeface="Microsoft Sans Serif"/>
            </a:endParaRPr>
          </a:p>
        </p:txBody>
      </p:sp>
      <p:sp>
        <p:nvSpPr>
          <p:cNvPr id="4" name="object 4"/>
          <p:cNvSpPr txBox="1">
            <a:spLocks noGrp="1"/>
          </p:cNvSpPr>
          <p:nvPr>
            <p:ph type="title"/>
          </p:nvPr>
        </p:nvSpPr>
        <p:spPr>
          <a:xfrm>
            <a:off x="848994" y="418528"/>
            <a:ext cx="5860415" cy="589915"/>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120" dirty="0"/>
              <a:t> </a:t>
            </a:r>
            <a:r>
              <a:rPr spc="-85" dirty="0"/>
              <a:t>Collection</a:t>
            </a:r>
            <a:r>
              <a:rPr spc="145" dirty="0"/>
              <a:t> </a:t>
            </a:r>
            <a:r>
              <a:rPr spc="765" dirty="0"/>
              <a:t>–</a:t>
            </a:r>
            <a:r>
              <a:rPr spc="114" dirty="0"/>
              <a:t> </a:t>
            </a:r>
            <a:r>
              <a:rPr spc="-250" dirty="0"/>
              <a:t>SpaceX</a:t>
            </a:r>
            <a:r>
              <a:rPr spc="125" dirty="0"/>
              <a:t> </a:t>
            </a:r>
            <a:r>
              <a:rPr spc="-240" dirty="0"/>
              <a:t>API</a:t>
            </a:r>
          </a:p>
        </p:txBody>
      </p:sp>
      <p:pic>
        <p:nvPicPr>
          <p:cNvPr id="5" name="object 5"/>
          <p:cNvPicPr/>
          <p:nvPr/>
        </p:nvPicPr>
        <p:blipFill>
          <a:blip r:embed="rId3" cstate="print">
            <a:duotone>
              <a:prstClr val="black"/>
              <a:schemeClr val="accent2">
                <a:tint val="45000"/>
                <a:satMod val="400000"/>
              </a:schemeClr>
            </a:duotone>
          </a:blip>
          <a:stretch>
            <a:fillRect/>
          </a:stretch>
        </p:blipFill>
        <p:spPr>
          <a:xfrm>
            <a:off x="7680959" y="1785607"/>
            <a:ext cx="1917953" cy="1077226"/>
          </a:xfrm>
          <a:prstGeom prst="rect">
            <a:avLst/>
          </a:prstGeom>
        </p:spPr>
      </p:pic>
      <p:sp>
        <p:nvSpPr>
          <p:cNvPr id="6" name="object 6"/>
          <p:cNvSpPr txBox="1"/>
          <p:nvPr/>
        </p:nvSpPr>
        <p:spPr>
          <a:xfrm>
            <a:off x="7820025" y="1899348"/>
            <a:ext cx="1644014" cy="795655"/>
          </a:xfrm>
          <a:prstGeom prst="rect">
            <a:avLst/>
          </a:prstGeom>
        </p:spPr>
        <p:txBody>
          <a:bodyPr vert="horz" wrap="square" lIns="0" tIns="39370" rIns="0" bIns="0" rtlCol="0">
            <a:spAutoFit/>
          </a:bodyPr>
          <a:lstStyle/>
          <a:p>
            <a:pPr marL="12700" marR="5080" algn="ctr">
              <a:lnSpc>
                <a:spcPct val="90300"/>
              </a:lnSpc>
              <a:spcBef>
                <a:spcPts val="310"/>
              </a:spcBef>
            </a:pPr>
            <a:r>
              <a:rPr sz="1800" b="1" spc="-10" dirty="0">
                <a:solidFill>
                  <a:srgbClr val="FFFFFF"/>
                </a:solidFill>
                <a:latin typeface="Calibri"/>
                <a:cs typeface="Calibri"/>
              </a:rPr>
              <a:t>Request </a:t>
            </a:r>
            <a:r>
              <a:rPr sz="1800" b="1" dirty="0">
                <a:solidFill>
                  <a:srgbClr val="FFFFFF"/>
                </a:solidFill>
                <a:latin typeface="Calibri"/>
                <a:cs typeface="Calibri"/>
              </a:rPr>
              <a:t>API </a:t>
            </a:r>
            <a:r>
              <a:rPr sz="1800" b="1" spc="-10" dirty="0">
                <a:solidFill>
                  <a:srgbClr val="FFFFFF"/>
                </a:solidFill>
                <a:latin typeface="Calibri"/>
                <a:cs typeface="Calibri"/>
              </a:rPr>
              <a:t>and </a:t>
            </a:r>
            <a:r>
              <a:rPr sz="1800" b="1" spc="-5" dirty="0">
                <a:solidFill>
                  <a:srgbClr val="FFFFFF"/>
                </a:solidFill>
                <a:latin typeface="Calibri"/>
                <a:cs typeface="Calibri"/>
              </a:rPr>
              <a:t> </a:t>
            </a:r>
            <a:r>
              <a:rPr sz="1800" b="1" spc="-10" dirty="0">
                <a:solidFill>
                  <a:srgbClr val="FFFFFF"/>
                </a:solidFill>
                <a:latin typeface="Calibri"/>
                <a:cs typeface="Calibri"/>
              </a:rPr>
              <a:t>parse</a:t>
            </a:r>
            <a:r>
              <a:rPr sz="1800" b="1" spc="-40" dirty="0">
                <a:solidFill>
                  <a:srgbClr val="FFFFFF"/>
                </a:solidFill>
                <a:latin typeface="Calibri"/>
                <a:cs typeface="Calibri"/>
              </a:rPr>
              <a:t> </a:t>
            </a:r>
            <a:r>
              <a:rPr sz="1800" b="1" spc="-5" dirty="0">
                <a:solidFill>
                  <a:srgbClr val="FFFFFF"/>
                </a:solidFill>
                <a:latin typeface="Calibri"/>
                <a:cs typeface="Calibri"/>
              </a:rPr>
              <a:t>the</a:t>
            </a:r>
            <a:r>
              <a:rPr sz="1800" b="1" spc="-40" dirty="0">
                <a:solidFill>
                  <a:srgbClr val="FFFFFF"/>
                </a:solidFill>
                <a:latin typeface="Calibri"/>
                <a:cs typeface="Calibri"/>
              </a:rPr>
              <a:t> </a:t>
            </a:r>
            <a:r>
              <a:rPr sz="1800" b="1" spc="-5" dirty="0">
                <a:solidFill>
                  <a:srgbClr val="FFFFFF"/>
                </a:solidFill>
                <a:latin typeface="Calibri"/>
                <a:cs typeface="Calibri"/>
              </a:rPr>
              <a:t>SpaceX </a:t>
            </a:r>
            <a:r>
              <a:rPr sz="1800" b="1" spc="-395" dirty="0">
                <a:solidFill>
                  <a:srgbClr val="FFFFFF"/>
                </a:solidFill>
                <a:latin typeface="Calibri"/>
                <a:cs typeface="Calibri"/>
              </a:rPr>
              <a:t> </a:t>
            </a:r>
            <a:r>
              <a:rPr sz="1800" b="1" spc="-10" dirty="0">
                <a:solidFill>
                  <a:srgbClr val="FFFFFF"/>
                </a:solidFill>
                <a:latin typeface="Calibri"/>
                <a:cs typeface="Calibri"/>
              </a:rPr>
              <a:t>launch </a:t>
            </a:r>
            <a:r>
              <a:rPr sz="1800" b="1" spc="-20" dirty="0">
                <a:solidFill>
                  <a:srgbClr val="FFFFFF"/>
                </a:solidFill>
                <a:latin typeface="Calibri"/>
                <a:cs typeface="Calibri"/>
              </a:rPr>
              <a:t>data</a:t>
            </a:r>
            <a:endParaRPr sz="1800" dirty="0">
              <a:latin typeface="Calibri"/>
              <a:cs typeface="Calibri"/>
            </a:endParaRPr>
          </a:p>
        </p:txBody>
      </p:sp>
      <p:grpSp>
        <p:nvGrpSpPr>
          <p:cNvPr id="7" name="object 7"/>
          <p:cNvGrpSpPr/>
          <p:nvPr/>
        </p:nvGrpSpPr>
        <p:grpSpPr>
          <a:xfrm>
            <a:off x="7680959" y="2900654"/>
            <a:ext cx="1918335" cy="1537335"/>
            <a:chOff x="7680959" y="2900654"/>
            <a:chExt cx="1918335" cy="1537335"/>
          </a:xfrm>
        </p:grpSpPr>
        <p:pic>
          <p:nvPicPr>
            <p:cNvPr id="8" name="object 8"/>
            <p:cNvPicPr/>
            <p:nvPr/>
          </p:nvPicPr>
          <p:blipFill>
            <a:blip r:embed="rId4" cstate="print">
              <a:duotone>
                <a:prstClr val="black"/>
                <a:schemeClr val="accent2">
                  <a:tint val="45000"/>
                  <a:satMod val="400000"/>
                </a:schemeClr>
              </a:duotone>
            </a:blip>
            <a:stretch>
              <a:fillRect/>
            </a:stretch>
          </p:blipFill>
          <p:spPr>
            <a:xfrm>
              <a:off x="8389619" y="2900654"/>
              <a:ext cx="500633" cy="421919"/>
            </a:xfrm>
            <a:prstGeom prst="rect">
              <a:avLst/>
            </a:prstGeom>
          </p:spPr>
        </p:pic>
        <p:pic>
          <p:nvPicPr>
            <p:cNvPr id="9" name="object 9"/>
            <p:cNvPicPr/>
            <p:nvPr/>
          </p:nvPicPr>
          <p:blipFill>
            <a:blip r:embed="rId5" cstate="print">
              <a:duotone>
                <a:prstClr val="black"/>
                <a:schemeClr val="accent2">
                  <a:tint val="45000"/>
                  <a:satMod val="400000"/>
                </a:schemeClr>
              </a:duotone>
            </a:blip>
            <a:stretch>
              <a:fillRect/>
            </a:stretch>
          </p:blipFill>
          <p:spPr>
            <a:xfrm>
              <a:off x="7680959" y="3357867"/>
              <a:ext cx="1917953" cy="1079766"/>
            </a:xfrm>
            <a:prstGeom prst="rect">
              <a:avLst/>
            </a:prstGeom>
          </p:spPr>
        </p:pic>
      </p:grpSp>
      <p:sp>
        <p:nvSpPr>
          <p:cNvPr id="10" name="object 10"/>
          <p:cNvSpPr txBox="1"/>
          <p:nvPr/>
        </p:nvSpPr>
        <p:spPr>
          <a:xfrm>
            <a:off x="7792084" y="3474973"/>
            <a:ext cx="1700530" cy="795020"/>
          </a:xfrm>
          <a:prstGeom prst="rect">
            <a:avLst/>
          </a:prstGeom>
        </p:spPr>
        <p:txBody>
          <a:bodyPr vert="horz" wrap="square" lIns="0" tIns="39369" rIns="0" bIns="0" rtlCol="0">
            <a:spAutoFit/>
          </a:bodyPr>
          <a:lstStyle/>
          <a:p>
            <a:pPr marL="12700" marR="5080" algn="ctr">
              <a:lnSpc>
                <a:spcPct val="90300"/>
              </a:lnSpc>
              <a:spcBef>
                <a:spcPts val="309"/>
              </a:spcBef>
            </a:pPr>
            <a:r>
              <a:rPr sz="1800" b="1" spc="-10" dirty="0">
                <a:solidFill>
                  <a:srgbClr val="FFFFFF"/>
                </a:solidFill>
                <a:latin typeface="Calibri"/>
                <a:cs typeface="Calibri"/>
              </a:rPr>
              <a:t>Filter</a:t>
            </a:r>
            <a:r>
              <a:rPr sz="1800" b="1" spc="-15" dirty="0">
                <a:solidFill>
                  <a:srgbClr val="FFFFFF"/>
                </a:solidFill>
                <a:latin typeface="Calibri"/>
                <a:cs typeface="Calibri"/>
              </a:rPr>
              <a:t> </a:t>
            </a:r>
            <a:r>
              <a:rPr sz="1800" b="1" spc="-20" dirty="0">
                <a:solidFill>
                  <a:srgbClr val="FFFFFF"/>
                </a:solidFill>
                <a:latin typeface="Calibri"/>
                <a:cs typeface="Calibri"/>
              </a:rPr>
              <a:t>data</a:t>
            </a:r>
            <a:r>
              <a:rPr sz="1800" b="1" spc="-5" dirty="0">
                <a:solidFill>
                  <a:srgbClr val="FFFFFF"/>
                </a:solidFill>
                <a:latin typeface="Calibri"/>
                <a:cs typeface="Calibri"/>
              </a:rPr>
              <a:t> </a:t>
            </a:r>
            <a:r>
              <a:rPr sz="1800" b="1" spc="-15" dirty="0">
                <a:solidFill>
                  <a:srgbClr val="FFFFFF"/>
                </a:solidFill>
                <a:latin typeface="Calibri"/>
                <a:cs typeface="Calibri"/>
              </a:rPr>
              <a:t>to</a:t>
            </a:r>
            <a:r>
              <a:rPr sz="1800" b="1" spc="-20" dirty="0">
                <a:solidFill>
                  <a:srgbClr val="FFFFFF"/>
                </a:solidFill>
                <a:latin typeface="Calibri"/>
                <a:cs typeface="Calibri"/>
              </a:rPr>
              <a:t> </a:t>
            </a:r>
            <a:r>
              <a:rPr sz="1800" b="1" spc="-5" dirty="0">
                <a:solidFill>
                  <a:srgbClr val="FFFFFF"/>
                </a:solidFill>
                <a:latin typeface="Calibri"/>
                <a:cs typeface="Calibri"/>
              </a:rPr>
              <a:t>only </a:t>
            </a:r>
            <a:r>
              <a:rPr sz="1800" b="1" spc="-390" dirty="0">
                <a:solidFill>
                  <a:srgbClr val="FFFFFF"/>
                </a:solidFill>
                <a:latin typeface="Calibri"/>
                <a:cs typeface="Calibri"/>
              </a:rPr>
              <a:t> </a:t>
            </a:r>
            <a:r>
              <a:rPr sz="1800" b="1" spc="-5" dirty="0">
                <a:solidFill>
                  <a:srgbClr val="FFFFFF"/>
                </a:solidFill>
                <a:latin typeface="Calibri"/>
                <a:cs typeface="Calibri"/>
              </a:rPr>
              <a:t>include </a:t>
            </a:r>
            <a:r>
              <a:rPr sz="1800" b="1" spc="-10" dirty="0">
                <a:solidFill>
                  <a:srgbClr val="FFFFFF"/>
                </a:solidFill>
                <a:latin typeface="Calibri"/>
                <a:cs typeface="Calibri"/>
              </a:rPr>
              <a:t>Falcon </a:t>
            </a:r>
            <a:r>
              <a:rPr sz="1800" b="1" dirty="0">
                <a:solidFill>
                  <a:srgbClr val="FFFFFF"/>
                </a:solidFill>
                <a:latin typeface="Calibri"/>
                <a:cs typeface="Calibri"/>
              </a:rPr>
              <a:t>9 </a:t>
            </a:r>
            <a:r>
              <a:rPr sz="1800" b="1" spc="5" dirty="0">
                <a:solidFill>
                  <a:srgbClr val="FFFFFF"/>
                </a:solidFill>
                <a:latin typeface="Calibri"/>
                <a:cs typeface="Calibri"/>
              </a:rPr>
              <a:t> </a:t>
            </a:r>
            <a:r>
              <a:rPr sz="1800" b="1" spc="-10" dirty="0">
                <a:solidFill>
                  <a:srgbClr val="FFFFFF"/>
                </a:solidFill>
                <a:latin typeface="Calibri"/>
                <a:cs typeface="Calibri"/>
              </a:rPr>
              <a:t>launches</a:t>
            </a:r>
            <a:endParaRPr sz="1800">
              <a:latin typeface="Calibri"/>
              <a:cs typeface="Calibri"/>
            </a:endParaRPr>
          </a:p>
        </p:txBody>
      </p:sp>
      <p:grpSp>
        <p:nvGrpSpPr>
          <p:cNvPr id="11" name="object 11"/>
          <p:cNvGrpSpPr/>
          <p:nvPr/>
        </p:nvGrpSpPr>
        <p:grpSpPr>
          <a:xfrm>
            <a:off x="7680959" y="4475454"/>
            <a:ext cx="1918335" cy="1537335"/>
            <a:chOff x="7680959" y="4475454"/>
            <a:chExt cx="1918335" cy="1537335"/>
          </a:xfrm>
        </p:grpSpPr>
        <p:pic>
          <p:nvPicPr>
            <p:cNvPr id="12" name="object 12"/>
            <p:cNvPicPr/>
            <p:nvPr/>
          </p:nvPicPr>
          <p:blipFill>
            <a:blip r:embed="rId4" cstate="print">
              <a:duotone>
                <a:prstClr val="black"/>
                <a:schemeClr val="accent2">
                  <a:tint val="45000"/>
                  <a:satMod val="400000"/>
                </a:schemeClr>
              </a:duotone>
            </a:blip>
            <a:stretch>
              <a:fillRect/>
            </a:stretch>
          </p:blipFill>
          <p:spPr>
            <a:xfrm>
              <a:off x="8389619" y="4475454"/>
              <a:ext cx="500633" cy="421919"/>
            </a:xfrm>
            <a:prstGeom prst="rect">
              <a:avLst/>
            </a:prstGeom>
          </p:spPr>
        </p:pic>
        <p:pic>
          <p:nvPicPr>
            <p:cNvPr id="13" name="object 13"/>
            <p:cNvPicPr/>
            <p:nvPr/>
          </p:nvPicPr>
          <p:blipFill>
            <a:blip r:embed="rId5" cstate="print">
              <a:duotone>
                <a:prstClr val="black"/>
                <a:schemeClr val="accent2">
                  <a:tint val="45000"/>
                  <a:satMod val="400000"/>
                </a:schemeClr>
              </a:duotone>
            </a:blip>
            <a:stretch>
              <a:fillRect/>
            </a:stretch>
          </p:blipFill>
          <p:spPr>
            <a:xfrm>
              <a:off x="7680959" y="4932680"/>
              <a:ext cx="1917953" cy="1079766"/>
            </a:xfrm>
            <a:prstGeom prst="rect">
              <a:avLst/>
            </a:prstGeom>
          </p:spPr>
        </p:pic>
      </p:grpSp>
      <p:sp>
        <p:nvSpPr>
          <p:cNvPr id="14" name="object 14"/>
          <p:cNvSpPr txBox="1"/>
          <p:nvPr/>
        </p:nvSpPr>
        <p:spPr>
          <a:xfrm>
            <a:off x="7787005" y="5173726"/>
            <a:ext cx="1711325" cy="548640"/>
          </a:xfrm>
          <a:prstGeom prst="rect">
            <a:avLst/>
          </a:prstGeom>
        </p:spPr>
        <p:txBody>
          <a:bodyPr vert="horz" wrap="square" lIns="0" tIns="41910" rIns="0" bIns="0" rtlCol="0">
            <a:spAutoFit/>
          </a:bodyPr>
          <a:lstStyle/>
          <a:p>
            <a:pPr marL="546100" marR="5080" indent="-533400">
              <a:lnSpc>
                <a:spcPts val="1960"/>
              </a:lnSpc>
              <a:spcBef>
                <a:spcPts val="330"/>
              </a:spcBef>
            </a:pPr>
            <a:r>
              <a:rPr sz="1800" b="1" spc="-5" dirty="0">
                <a:solidFill>
                  <a:srgbClr val="FFFFFF"/>
                </a:solidFill>
                <a:latin typeface="Calibri"/>
                <a:cs typeface="Calibri"/>
              </a:rPr>
              <a:t>Deal</a:t>
            </a:r>
            <a:r>
              <a:rPr sz="1800" b="1" spc="-25" dirty="0">
                <a:solidFill>
                  <a:srgbClr val="FFFFFF"/>
                </a:solidFill>
                <a:latin typeface="Calibri"/>
                <a:cs typeface="Calibri"/>
              </a:rPr>
              <a:t> </a:t>
            </a:r>
            <a:r>
              <a:rPr sz="1800" b="1" spc="-5" dirty="0">
                <a:solidFill>
                  <a:srgbClr val="FFFFFF"/>
                </a:solidFill>
                <a:latin typeface="Calibri"/>
                <a:cs typeface="Calibri"/>
              </a:rPr>
              <a:t>with</a:t>
            </a:r>
            <a:r>
              <a:rPr sz="1800" b="1" spc="-30" dirty="0">
                <a:solidFill>
                  <a:srgbClr val="FFFFFF"/>
                </a:solidFill>
                <a:latin typeface="Calibri"/>
                <a:cs typeface="Calibri"/>
              </a:rPr>
              <a:t> </a:t>
            </a:r>
            <a:r>
              <a:rPr sz="1800" b="1" spc="-5" dirty="0">
                <a:solidFill>
                  <a:srgbClr val="FFFFFF"/>
                </a:solidFill>
                <a:latin typeface="Calibri"/>
                <a:cs typeface="Calibri"/>
              </a:rPr>
              <a:t>Missing </a:t>
            </a:r>
            <a:r>
              <a:rPr sz="1800" b="1" spc="-390" dirty="0">
                <a:solidFill>
                  <a:srgbClr val="FFFFFF"/>
                </a:solidFill>
                <a:latin typeface="Calibri"/>
                <a:cs typeface="Calibri"/>
              </a:rPr>
              <a:t> </a:t>
            </a:r>
            <a:r>
              <a:rPr sz="1800" b="1" spc="-25" dirty="0">
                <a:solidFill>
                  <a:srgbClr val="FFFFFF"/>
                </a:solidFill>
                <a:latin typeface="Calibri"/>
                <a:cs typeface="Calibri"/>
              </a:rPr>
              <a:t>Values</a:t>
            </a:r>
            <a:endParaRPr sz="1800">
              <a:latin typeface="Calibri"/>
              <a:cs typeface="Calibri"/>
            </a:endParaRPr>
          </a:p>
        </p:txBody>
      </p:sp>
      <p:sp>
        <p:nvSpPr>
          <p:cNvPr id="15" name="object 15"/>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10</a:t>
            </a:fld>
            <a:endParaRPr sz="1600">
              <a:latin typeface="Microsoft Sans Serif"/>
              <a:cs typeface="Microsoft Sans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1394" y="1808479"/>
            <a:ext cx="3716020" cy="2215515"/>
          </a:xfrm>
          <a:prstGeom prst="rect">
            <a:avLst/>
          </a:prstGeom>
        </p:spPr>
        <p:txBody>
          <a:bodyPr vert="horz" wrap="square" lIns="0" tIns="12700" rIns="0" bIns="0" rtlCol="0">
            <a:spAutoFit/>
          </a:bodyPr>
          <a:lstStyle/>
          <a:p>
            <a:pPr marL="241300" marR="220345" indent="-228600">
              <a:lnSpc>
                <a:spcPct val="100000"/>
              </a:lnSpc>
              <a:spcBef>
                <a:spcPts val="100"/>
              </a:spcBef>
              <a:buFont typeface="Arial MT"/>
              <a:buChar char="•"/>
              <a:tabLst>
                <a:tab pos="240665" algn="l"/>
                <a:tab pos="241300" algn="l"/>
              </a:tabLst>
            </a:pPr>
            <a:r>
              <a:rPr sz="2200" spc="-65" dirty="0">
                <a:solidFill>
                  <a:srgbClr val="292929"/>
                </a:solidFill>
                <a:latin typeface="Microsoft Sans Serif"/>
                <a:cs typeface="Microsoft Sans Serif"/>
              </a:rPr>
              <a:t>Data </a:t>
            </a:r>
            <a:r>
              <a:rPr sz="2200" spc="-25" dirty="0">
                <a:solidFill>
                  <a:srgbClr val="292929"/>
                </a:solidFill>
                <a:latin typeface="Microsoft Sans Serif"/>
                <a:cs typeface="Microsoft Sans Serif"/>
              </a:rPr>
              <a:t>from </a:t>
            </a:r>
            <a:r>
              <a:rPr sz="2200" spc="-155" dirty="0">
                <a:solidFill>
                  <a:srgbClr val="292929"/>
                </a:solidFill>
                <a:latin typeface="Microsoft Sans Serif"/>
                <a:cs typeface="Microsoft Sans Serif"/>
              </a:rPr>
              <a:t>SpaceX</a:t>
            </a:r>
            <a:r>
              <a:rPr sz="2200" spc="-15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 </a:t>
            </a:r>
            <a:r>
              <a:rPr sz="2200" spc="-570" dirty="0">
                <a:solidFill>
                  <a:srgbClr val="292929"/>
                </a:solidFill>
                <a:latin typeface="Microsoft Sans Serif"/>
                <a:cs typeface="Microsoft Sans Serif"/>
              </a:rPr>
              <a:t> </a:t>
            </a:r>
            <a:r>
              <a:rPr sz="2200" spc="-114" dirty="0">
                <a:solidFill>
                  <a:srgbClr val="292929"/>
                </a:solidFill>
                <a:latin typeface="Microsoft Sans Serif"/>
                <a:cs typeface="Microsoft Sans Serif"/>
              </a:rPr>
              <a:t>can</a:t>
            </a:r>
            <a:r>
              <a:rPr sz="2200" spc="55" dirty="0">
                <a:solidFill>
                  <a:srgbClr val="292929"/>
                </a:solidFill>
                <a:latin typeface="Microsoft Sans Serif"/>
                <a:cs typeface="Microsoft Sans Serif"/>
              </a:rPr>
              <a:t> </a:t>
            </a:r>
            <a:r>
              <a:rPr sz="2200" spc="-75" dirty="0">
                <a:solidFill>
                  <a:srgbClr val="292929"/>
                </a:solidFill>
                <a:latin typeface="Microsoft Sans Serif"/>
                <a:cs typeface="Microsoft Sans Serif"/>
              </a:rPr>
              <a:t>also</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obtained</a:t>
            </a:r>
            <a:r>
              <a:rPr sz="2200" spc="45"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 </a:t>
            </a:r>
            <a:r>
              <a:rPr sz="2200" spc="-20" dirty="0">
                <a:solidFill>
                  <a:srgbClr val="292929"/>
                </a:solidFill>
                <a:latin typeface="Microsoft Sans Serif"/>
                <a:cs typeface="Microsoft Sans Serif"/>
              </a:rPr>
              <a:t> </a:t>
            </a:r>
            <a:r>
              <a:rPr sz="2200" spc="-65" dirty="0">
                <a:solidFill>
                  <a:srgbClr val="292929"/>
                </a:solidFill>
                <a:latin typeface="Microsoft Sans Serif"/>
                <a:cs typeface="Microsoft Sans Serif"/>
              </a:rPr>
              <a:t>Wikipedia;</a:t>
            </a:r>
            <a:endParaRPr sz="2200">
              <a:latin typeface="Microsoft Sans Serif"/>
              <a:cs typeface="Microsoft Sans Serif"/>
            </a:endParaRPr>
          </a:p>
          <a:p>
            <a:pPr marL="241300" marR="5080" indent="-228600">
              <a:lnSpc>
                <a:spcPct val="100000"/>
              </a:lnSpc>
              <a:spcBef>
                <a:spcPts val="1400"/>
              </a:spcBef>
              <a:buFont typeface="Arial MT"/>
              <a:buChar char="•"/>
              <a:tabLst>
                <a:tab pos="240665" algn="l"/>
                <a:tab pos="241300" algn="l"/>
              </a:tabLst>
            </a:pPr>
            <a:r>
              <a:rPr sz="2200" spc="-65" dirty="0">
                <a:solidFill>
                  <a:srgbClr val="292929"/>
                </a:solidFill>
                <a:latin typeface="Microsoft Sans Serif"/>
                <a:cs typeface="Microsoft Sans Serif"/>
              </a:rPr>
              <a:t>Data</a:t>
            </a:r>
            <a:r>
              <a:rPr sz="2200" spc="40"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65" dirty="0">
                <a:solidFill>
                  <a:srgbClr val="292929"/>
                </a:solidFill>
                <a:latin typeface="Microsoft Sans Serif"/>
                <a:cs typeface="Microsoft Sans Serif"/>
              </a:rPr>
              <a:t> </a:t>
            </a:r>
            <a:r>
              <a:rPr sz="2200" spc="-35" dirty="0">
                <a:solidFill>
                  <a:srgbClr val="292929"/>
                </a:solidFill>
                <a:latin typeface="Microsoft Sans Serif"/>
                <a:cs typeface="Microsoft Sans Serif"/>
              </a:rPr>
              <a:t>downloaded</a:t>
            </a:r>
            <a:r>
              <a:rPr sz="2200" spc="40"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 </a:t>
            </a:r>
            <a:r>
              <a:rPr sz="2200" spc="-20" dirty="0">
                <a:solidFill>
                  <a:srgbClr val="292929"/>
                </a:solidFill>
                <a:latin typeface="Microsoft Sans Serif"/>
                <a:cs typeface="Microsoft Sans Serif"/>
              </a:rPr>
              <a:t> </a:t>
            </a:r>
            <a:r>
              <a:rPr sz="2200" spc="-60" dirty="0">
                <a:solidFill>
                  <a:srgbClr val="292929"/>
                </a:solidFill>
                <a:latin typeface="Microsoft Sans Serif"/>
                <a:cs typeface="Microsoft Sans Serif"/>
              </a:rPr>
              <a:t>Wikipedia</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according</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5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 </a:t>
            </a:r>
            <a:r>
              <a:rPr sz="2200" spc="-25" dirty="0">
                <a:solidFill>
                  <a:srgbClr val="292929"/>
                </a:solidFill>
                <a:latin typeface="Microsoft Sans Serif"/>
                <a:cs typeface="Microsoft Sans Serif"/>
              </a:rPr>
              <a:t> </a:t>
            </a:r>
            <a:r>
              <a:rPr sz="2200" spc="-30" dirty="0">
                <a:solidFill>
                  <a:srgbClr val="292929"/>
                </a:solidFill>
                <a:latin typeface="Microsoft Sans Serif"/>
                <a:cs typeface="Microsoft Sans Serif"/>
              </a:rPr>
              <a:t>flowchart</a:t>
            </a:r>
            <a:r>
              <a:rPr sz="2200" spc="5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then</a:t>
            </a:r>
            <a:r>
              <a:rPr sz="2200" spc="65" dirty="0">
                <a:solidFill>
                  <a:srgbClr val="292929"/>
                </a:solidFill>
                <a:latin typeface="Microsoft Sans Serif"/>
                <a:cs typeface="Microsoft Sans Serif"/>
              </a:rPr>
              <a:t> </a:t>
            </a:r>
            <a:r>
              <a:rPr sz="2200" spc="-50" dirty="0">
                <a:solidFill>
                  <a:srgbClr val="292929"/>
                </a:solidFill>
                <a:latin typeface="Microsoft Sans Serif"/>
                <a:cs typeface="Microsoft Sans Serif"/>
              </a:rPr>
              <a:t>persisted.</a:t>
            </a:r>
            <a:endParaRPr sz="2200">
              <a:latin typeface="Microsoft Sans Serif"/>
              <a:cs typeface="Microsoft Sans Serif"/>
            </a:endParaRPr>
          </a:p>
        </p:txBody>
      </p:sp>
      <p:sp>
        <p:nvSpPr>
          <p:cNvPr id="3" name="object 3"/>
          <p:cNvSpPr txBox="1"/>
          <p:nvPr/>
        </p:nvSpPr>
        <p:spPr>
          <a:xfrm>
            <a:off x="1001394" y="4697348"/>
            <a:ext cx="3732529" cy="1102866"/>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1400" spc="-65" dirty="0">
                <a:solidFill>
                  <a:srgbClr val="292929"/>
                </a:solidFill>
                <a:latin typeface="Microsoft Sans Serif"/>
                <a:cs typeface="Microsoft Sans Serif"/>
              </a:rPr>
              <a:t>Source</a:t>
            </a:r>
            <a:r>
              <a:rPr sz="1400" spc="-60" dirty="0">
                <a:solidFill>
                  <a:srgbClr val="292929"/>
                </a:solidFill>
                <a:latin typeface="Microsoft Sans Serif"/>
                <a:cs typeface="Microsoft Sans Serif"/>
              </a:rPr>
              <a:t> </a:t>
            </a:r>
            <a:r>
              <a:rPr sz="1400" spc="-50" dirty="0">
                <a:solidFill>
                  <a:srgbClr val="292929"/>
                </a:solidFill>
                <a:latin typeface="Microsoft Sans Serif"/>
                <a:cs typeface="Microsoft Sans Serif"/>
              </a:rPr>
              <a:t>code: </a:t>
            </a:r>
            <a:r>
              <a:rPr lang="en-PH" sz="1400" spc="-45" dirty="0">
                <a:solidFill>
                  <a:srgbClr val="0462C1"/>
                </a:solidFill>
                <a:latin typeface="Microsoft Sans Serif"/>
                <a:cs typeface="Microsoft Sans Serif"/>
                <a:hlinkClick r:id="rId2"/>
              </a:rPr>
              <a:t>https://github.com/geromeandrew/IBM-Applied-Data-Science-Capstone/blob/main/jupyter-labs-webscraping.ipynb</a:t>
            </a:r>
            <a:endParaRPr lang="en-PH" sz="1400" spc="-45" dirty="0">
              <a:solidFill>
                <a:srgbClr val="0462C1"/>
              </a:solidFill>
              <a:latin typeface="Microsoft Sans Serif"/>
              <a:cs typeface="Microsoft Sans Serif"/>
            </a:endParaRPr>
          </a:p>
          <a:p>
            <a:pPr marL="12700" marR="5080">
              <a:lnSpc>
                <a:spcPct val="100000"/>
              </a:lnSpc>
              <a:spcBef>
                <a:spcPts val="100"/>
              </a:spcBef>
              <a:tabLst>
                <a:tab pos="240665" algn="l"/>
                <a:tab pos="241300" algn="l"/>
              </a:tabLst>
            </a:pPr>
            <a:endParaRPr sz="1400" dirty="0">
              <a:latin typeface="Microsoft Sans Serif"/>
              <a:cs typeface="Microsoft Sans Serif"/>
            </a:endParaRPr>
          </a:p>
        </p:txBody>
      </p:sp>
      <p:sp>
        <p:nvSpPr>
          <p:cNvPr id="4" name="object 4"/>
          <p:cNvSpPr txBox="1">
            <a:spLocks noGrp="1"/>
          </p:cNvSpPr>
          <p:nvPr>
            <p:ph type="title"/>
          </p:nvPr>
        </p:nvSpPr>
        <p:spPr>
          <a:xfrm>
            <a:off x="1001394" y="571753"/>
            <a:ext cx="5255895" cy="589280"/>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105" dirty="0"/>
              <a:t> </a:t>
            </a:r>
            <a:r>
              <a:rPr spc="-80" dirty="0"/>
              <a:t>Collection</a:t>
            </a:r>
            <a:r>
              <a:rPr spc="135" dirty="0"/>
              <a:t> </a:t>
            </a:r>
            <a:r>
              <a:rPr dirty="0"/>
              <a:t>-</a:t>
            </a:r>
            <a:r>
              <a:rPr spc="110" dirty="0"/>
              <a:t> </a:t>
            </a:r>
            <a:r>
              <a:rPr spc="-120" dirty="0"/>
              <a:t>Scraping</a:t>
            </a:r>
          </a:p>
        </p:txBody>
      </p:sp>
      <p:pic>
        <p:nvPicPr>
          <p:cNvPr id="5" name="object 5"/>
          <p:cNvPicPr/>
          <p:nvPr/>
        </p:nvPicPr>
        <p:blipFill>
          <a:blip r:embed="rId3" cstate="print">
            <a:duotone>
              <a:prstClr val="black"/>
              <a:schemeClr val="accent2">
                <a:tint val="45000"/>
                <a:satMod val="400000"/>
              </a:schemeClr>
            </a:duotone>
          </a:blip>
          <a:stretch>
            <a:fillRect/>
          </a:stretch>
        </p:blipFill>
        <p:spPr>
          <a:xfrm>
            <a:off x="7244080" y="1775447"/>
            <a:ext cx="2791714" cy="1082306"/>
          </a:xfrm>
          <a:prstGeom prst="rect">
            <a:avLst/>
          </a:prstGeom>
        </p:spPr>
      </p:pic>
      <p:sp>
        <p:nvSpPr>
          <p:cNvPr id="6" name="object 6"/>
          <p:cNvSpPr txBox="1"/>
          <p:nvPr/>
        </p:nvSpPr>
        <p:spPr>
          <a:xfrm>
            <a:off x="7674356" y="2015807"/>
            <a:ext cx="1939925" cy="549275"/>
          </a:xfrm>
          <a:prstGeom prst="rect">
            <a:avLst/>
          </a:prstGeom>
        </p:spPr>
        <p:txBody>
          <a:bodyPr vert="horz" wrap="square" lIns="0" tIns="12700" rIns="0" bIns="0" rtlCol="0">
            <a:spAutoFit/>
          </a:bodyPr>
          <a:lstStyle/>
          <a:p>
            <a:pPr algn="ctr">
              <a:lnSpc>
                <a:spcPts val="2060"/>
              </a:lnSpc>
              <a:spcBef>
                <a:spcPts val="100"/>
              </a:spcBef>
            </a:pPr>
            <a:r>
              <a:rPr sz="1800" b="1" spc="-10" dirty="0">
                <a:solidFill>
                  <a:srgbClr val="FFFFFF"/>
                </a:solidFill>
                <a:latin typeface="Calibri"/>
                <a:cs typeface="Calibri"/>
              </a:rPr>
              <a:t>Request</a:t>
            </a:r>
            <a:r>
              <a:rPr sz="1800" b="1" spc="-35" dirty="0">
                <a:solidFill>
                  <a:srgbClr val="FFFFFF"/>
                </a:solidFill>
                <a:latin typeface="Calibri"/>
                <a:cs typeface="Calibri"/>
              </a:rPr>
              <a:t> </a:t>
            </a:r>
            <a:r>
              <a:rPr sz="1800" b="1" spc="-5" dirty="0">
                <a:solidFill>
                  <a:srgbClr val="FFFFFF"/>
                </a:solidFill>
                <a:latin typeface="Calibri"/>
                <a:cs typeface="Calibri"/>
              </a:rPr>
              <a:t>the</a:t>
            </a:r>
            <a:r>
              <a:rPr sz="1800" b="1" spc="-25" dirty="0">
                <a:solidFill>
                  <a:srgbClr val="FFFFFF"/>
                </a:solidFill>
                <a:latin typeface="Calibri"/>
                <a:cs typeface="Calibri"/>
              </a:rPr>
              <a:t> </a:t>
            </a:r>
            <a:r>
              <a:rPr sz="1800" b="1" spc="-10" dirty="0">
                <a:solidFill>
                  <a:srgbClr val="FFFFFF"/>
                </a:solidFill>
                <a:latin typeface="Calibri"/>
                <a:cs typeface="Calibri"/>
              </a:rPr>
              <a:t>Falcon9</a:t>
            </a:r>
            <a:endParaRPr sz="1800">
              <a:latin typeface="Calibri"/>
              <a:cs typeface="Calibri"/>
            </a:endParaRPr>
          </a:p>
          <a:p>
            <a:pPr algn="ctr">
              <a:lnSpc>
                <a:spcPts val="2060"/>
              </a:lnSpc>
            </a:pPr>
            <a:r>
              <a:rPr sz="1800" b="1" spc="-10" dirty="0">
                <a:solidFill>
                  <a:srgbClr val="FFFFFF"/>
                </a:solidFill>
                <a:latin typeface="Calibri"/>
                <a:cs typeface="Calibri"/>
              </a:rPr>
              <a:t>Launch</a:t>
            </a:r>
            <a:r>
              <a:rPr sz="1800" b="1" spc="-20" dirty="0">
                <a:solidFill>
                  <a:srgbClr val="FFFFFF"/>
                </a:solidFill>
                <a:latin typeface="Calibri"/>
                <a:cs typeface="Calibri"/>
              </a:rPr>
              <a:t> </a:t>
            </a:r>
            <a:r>
              <a:rPr sz="1800" b="1" spc="-5" dirty="0">
                <a:solidFill>
                  <a:srgbClr val="FFFFFF"/>
                </a:solidFill>
                <a:latin typeface="Calibri"/>
                <a:cs typeface="Calibri"/>
              </a:rPr>
              <a:t>Wiki</a:t>
            </a:r>
            <a:r>
              <a:rPr sz="1800" b="1" spc="-25" dirty="0">
                <a:solidFill>
                  <a:srgbClr val="FFFFFF"/>
                </a:solidFill>
                <a:latin typeface="Calibri"/>
                <a:cs typeface="Calibri"/>
              </a:rPr>
              <a:t> </a:t>
            </a:r>
            <a:r>
              <a:rPr sz="1800" b="1" spc="-10" dirty="0">
                <a:solidFill>
                  <a:srgbClr val="FFFFFF"/>
                </a:solidFill>
                <a:latin typeface="Calibri"/>
                <a:cs typeface="Calibri"/>
              </a:rPr>
              <a:t>page</a:t>
            </a:r>
            <a:endParaRPr sz="1800">
              <a:latin typeface="Calibri"/>
              <a:cs typeface="Calibri"/>
            </a:endParaRPr>
          </a:p>
        </p:txBody>
      </p:sp>
      <p:grpSp>
        <p:nvGrpSpPr>
          <p:cNvPr id="7" name="object 7"/>
          <p:cNvGrpSpPr/>
          <p:nvPr/>
        </p:nvGrpSpPr>
        <p:grpSpPr>
          <a:xfrm>
            <a:off x="7244080" y="2893021"/>
            <a:ext cx="2792095" cy="1542415"/>
            <a:chOff x="7244080" y="2893021"/>
            <a:chExt cx="2792095" cy="1542415"/>
          </a:xfrm>
        </p:grpSpPr>
        <p:pic>
          <p:nvPicPr>
            <p:cNvPr id="8" name="object 8"/>
            <p:cNvPicPr/>
            <p:nvPr/>
          </p:nvPicPr>
          <p:blipFill>
            <a:blip r:embed="rId4" cstate="print">
              <a:duotone>
                <a:prstClr val="black"/>
                <a:schemeClr val="accent2">
                  <a:tint val="45000"/>
                  <a:satMod val="400000"/>
                </a:schemeClr>
              </a:duotone>
            </a:blip>
            <a:stretch>
              <a:fillRect/>
            </a:stretch>
          </p:blipFill>
          <p:spPr>
            <a:xfrm>
              <a:off x="8387080" y="2893021"/>
              <a:ext cx="503186" cy="424472"/>
            </a:xfrm>
            <a:prstGeom prst="rect">
              <a:avLst/>
            </a:prstGeom>
          </p:spPr>
        </p:pic>
        <p:pic>
          <p:nvPicPr>
            <p:cNvPr id="9" name="object 9"/>
            <p:cNvPicPr/>
            <p:nvPr/>
          </p:nvPicPr>
          <p:blipFill>
            <a:blip r:embed="rId3" cstate="print">
              <a:duotone>
                <a:prstClr val="black"/>
                <a:schemeClr val="accent2">
                  <a:tint val="45000"/>
                  <a:satMod val="400000"/>
                </a:schemeClr>
              </a:duotone>
            </a:blip>
            <a:stretch>
              <a:fillRect/>
            </a:stretch>
          </p:blipFill>
          <p:spPr>
            <a:xfrm>
              <a:off x="7244080" y="3352787"/>
              <a:ext cx="2791714" cy="1082306"/>
            </a:xfrm>
            <a:prstGeom prst="rect">
              <a:avLst/>
            </a:prstGeom>
          </p:spPr>
        </p:pic>
      </p:grpSp>
      <p:sp>
        <p:nvSpPr>
          <p:cNvPr id="10" name="object 10"/>
          <p:cNvSpPr txBox="1"/>
          <p:nvPr/>
        </p:nvSpPr>
        <p:spPr>
          <a:xfrm>
            <a:off x="7354189" y="3470909"/>
            <a:ext cx="2575560" cy="795655"/>
          </a:xfrm>
          <a:prstGeom prst="rect">
            <a:avLst/>
          </a:prstGeom>
        </p:spPr>
        <p:txBody>
          <a:bodyPr vert="horz" wrap="square" lIns="0" tIns="39369" rIns="0" bIns="0" rtlCol="0">
            <a:spAutoFit/>
          </a:bodyPr>
          <a:lstStyle/>
          <a:p>
            <a:pPr marL="12700" marR="5080" algn="ctr">
              <a:lnSpc>
                <a:spcPct val="90300"/>
              </a:lnSpc>
              <a:spcBef>
                <a:spcPts val="309"/>
              </a:spcBef>
            </a:pPr>
            <a:r>
              <a:rPr sz="1800" b="1" spc="-10" dirty="0">
                <a:solidFill>
                  <a:srgbClr val="FFFFFF"/>
                </a:solidFill>
                <a:latin typeface="Calibri"/>
                <a:cs typeface="Calibri"/>
              </a:rPr>
              <a:t>Extract </a:t>
            </a:r>
            <a:r>
              <a:rPr sz="1800" b="1" spc="-5" dirty="0">
                <a:solidFill>
                  <a:srgbClr val="FFFFFF"/>
                </a:solidFill>
                <a:latin typeface="Calibri"/>
                <a:cs typeface="Calibri"/>
              </a:rPr>
              <a:t>all </a:t>
            </a:r>
            <a:r>
              <a:rPr sz="1800" b="1" spc="-10" dirty="0">
                <a:solidFill>
                  <a:srgbClr val="FFFFFF"/>
                </a:solidFill>
                <a:latin typeface="Calibri"/>
                <a:cs typeface="Calibri"/>
              </a:rPr>
              <a:t>column/variable </a:t>
            </a:r>
            <a:r>
              <a:rPr sz="1800" b="1" spc="-395" dirty="0">
                <a:solidFill>
                  <a:srgbClr val="FFFFFF"/>
                </a:solidFill>
                <a:latin typeface="Calibri"/>
                <a:cs typeface="Calibri"/>
              </a:rPr>
              <a:t> </a:t>
            </a:r>
            <a:r>
              <a:rPr sz="1800" b="1" spc="-10" dirty="0">
                <a:solidFill>
                  <a:srgbClr val="FFFFFF"/>
                </a:solidFill>
                <a:latin typeface="Calibri"/>
                <a:cs typeface="Calibri"/>
              </a:rPr>
              <a:t>names</a:t>
            </a:r>
            <a:r>
              <a:rPr sz="1800" b="1" dirty="0">
                <a:solidFill>
                  <a:srgbClr val="FFFFFF"/>
                </a:solidFill>
                <a:latin typeface="Calibri"/>
                <a:cs typeface="Calibri"/>
              </a:rPr>
              <a:t> </a:t>
            </a:r>
            <a:r>
              <a:rPr sz="1800" b="1" spc="-10" dirty="0">
                <a:solidFill>
                  <a:srgbClr val="FFFFFF"/>
                </a:solidFill>
                <a:latin typeface="Calibri"/>
                <a:cs typeface="Calibri"/>
              </a:rPr>
              <a:t>from</a:t>
            </a:r>
            <a:r>
              <a:rPr sz="1800" b="1" dirty="0">
                <a:solidFill>
                  <a:srgbClr val="FFFFFF"/>
                </a:solidFill>
                <a:latin typeface="Calibri"/>
                <a:cs typeface="Calibri"/>
              </a:rPr>
              <a:t> </a:t>
            </a:r>
            <a:r>
              <a:rPr sz="1800" b="1" spc="-5" dirty="0">
                <a:solidFill>
                  <a:srgbClr val="FFFFFF"/>
                </a:solidFill>
                <a:latin typeface="Calibri"/>
                <a:cs typeface="Calibri"/>
              </a:rPr>
              <a:t>the</a:t>
            </a:r>
            <a:r>
              <a:rPr sz="1800" b="1" spc="-10" dirty="0">
                <a:solidFill>
                  <a:srgbClr val="FFFFFF"/>
                </a:solidFill>
                <a:latin typeface="Calibri"/>
                <a:cs typeface="Calibri"/>
              </a:rPr>
              <a:t> </a:t>
            </a:r>
            <a:r>
              <a:rPr sz="1800" b="1" dirty="0">
                <a:solidFill>
                  <a:srgbClr val="FFFFFF"/>
                </a:solidFill>
                <a:latin typeface="Calibri"/>
                <a:cs typeface="Calibri"/>
              </a:rPr>
              <a:t>HTML </a:t>
            </a:r>
            <a:r>
              <a:rPr sz="1800" b="1" spc="5" dirty="0">
                <a:solidFill>
                  <a:srgbClr val="FFFFFF"/>
                </a:solidFill>
                <a:latin typeface="Calibri"/>
                <a:cs typeface="Calibri"/>
              </a:rPr>
              <a:t> </a:t>
            </a:r>
            <a:r>
              <a:rPr sz="1800" b="1" spc="-10" dirty="0">
                <a:solidFill>
                  <a:srgbClr val="FFFFFF"/>
                </a:solidFill>
                <a:latin typeface="Calibri"/>
                <a:cs typeface="Calibri"/>
              </a:rPr>
              <a:t>table</a:t>
            </a:r>
            <a:r>
              <a:rPr sz="1800" b="1" spc="-5" dirty="0">
                <a:solidFill>
                  <a:srgbClr val="FFFFFF"/>
                </a:solidFill>
                <a:latin typeface="Calibri"/>
                <a:cs typeface="Calibri"/>
              </a:rPr>
              <a:t> </a:t>
            </a:r>
            <a:r>
              <a:rPr sz="1800" b="1" spc="-10" dirty="0">
                <a:solidFill>
                  <a:srgbClr val="FFFFFF"/>
                </a:solidFill>
                <a:latin typeface="Calibri"/>
                <a:cs typeface="Calibri"/>
              </a:rPr>
              <a:t>header</a:t>
            </a:r>
            <a:endParaRPr sz="1800">
              <a:latin typeface="Calibri"/>
              <a:cs typeface="Calibri"/>
            </a:endParaRPr>
          </a:p>
        </p:txBody>
      </p:sp>
      <p:grpSp>
        <p:nvGrpSpPr>
          <p:cNvPr id="11" name="object 11"/>
          <p:cNvGrpSpPr/>
          <p:nvPr/>
        </p:nvGrpSpPr>
        <p:grpSpPr>
          <a:xfrm>
            <a:off x="7244080" y="4470362"/>
            <a:ext cx="2792095" cy="1542415"/>
            <a:chOff x="7244080" y="4470362"/>
            <a:chExt cx="2792095" cy="1542415"/>
          </a:xfrm>
        </p:grpSpPr>
        <p:pic>
          <p:nvPicPr>
            <p:cNvPr id="12" name="object 12"/>
            <p:cNvPicPr/>
            <p:nvPr/>
          </p:nvPicPr>
          <p:blipFill>
            <a:blip r:embed="rId4" cstate="print">
              <a:duotone>
                <a:prstClr val="black"/>
                <a:schemeClr val="accent2">
                  <a:tint val="45000"/>
                  <a:satMod val="400000"/>
                </a:schemeClr>
              </a:duotone>
            </a:blip>
            <a:stretch>
              <a:fillRect/>
            </a:stretch>
          </p:blipFill>
          <p:spPr>
            <a:xfrm>
              <a:off x="8387080" y="4470362"/>
              <a:ext cx="503186" cy="424472"/>
            </a:xfrm>
            <a:prstGeom prst="rect">
              <a:avLst/>
            </a:prstGeom>
          </p:spPr>
        </p:pic>
        <p:pic>
          <p:nvPicPr>
            <p:cNvPr id="13" name="object 13"/>
            <p:cNvPicPr/>
            <p:nvPr/>
          </p:nvPicPr>
          <p:blipFill>
            <a:blip r:embed="rId3" cstate="print">
              <a:duotone>
                <a:prstClr val="black"/>
                <a:schemeClr val="accent2">
                  <a:tint val="45000"/>
                  <a:satMod val="400000"/>
                </a:schemeClr>
              </a:duotone>
            </a:blip>
            <a:stretch>
              <a:fillRect/>
            </a:stretch>
          </p:blipFill>
          <p:spPr>
            <a:xfrm>
              <a:off x="7244080" y="4932680"/>
              <a:ext cx="2791714" cy="1079766"/>
            </a:xfrm>
            <a:prstGeom prst="rect">
              <a:avLst/>
            </a:prstGeom>
          </p:spPr>
        </p:pic>
      </p:grpSp>
      <p:sp>
        <p:nvSpPr>
          <p:cNvPr id="14" name="object 14"/>
          <p:cNvSpPr txBox="1"/>
          <p:nvPr/>
        </p:nvSpPr>
        <p:spPr>
          <a:xfrm>
            <a:off x="7453376" y="5049139"/>
            <a:ext cx="2373630" cy="795655"/>
          </a:xfrm>
          <a:prstGeom prst="rect">
            <a:avLst/>
          </a:prstGeom>
        </p:spPr>
        <p:txBody>
          <a:bodyPr vert="horz" wrap="square" lIns="0" tIns="39369" rIns="0" bIns="0" rtlCol="0">
            <a:spAutoFit/>
          </a:bodyPr>
          <a:lstStyle/>
          <a:p>
            <a:pPr marL="12700" marR="5080" indent="8890" algn="ctr">
              <a:lnSpc>
                <a:spcPct val="90300"/>
              </a:lnSpc>
              <a:spcBef>
                <a:spcPts val="309"/>
              </a:spcBef>
            </a:pPr>
            <a:r>
              <a:rPr sz="1800" b="1" spc="-15" dirty="0">
                <a:solidFill>
                  <a:srgbClr val="FFFFFF"/>
                </a:solidFill>
                <a:latin typeface="Calibri"/>
                <a:cs typeface="Calibri"/>
              </a:rPr>
              <a:t>Create</a:t>
            </a:r>
            <a:r>
              <a:rPr sz="1800" b="1" spc="-5" dirty="0">
                <a:solidFill>
                  <a:srgbClr val="FFFFFF"/>
                </a:solidFill>
                <a:latin typeface="Calibri"/>
                <a:cs typeface="Calibri"/>
              </a:rPr>
              <a:t> </a:t>
            </a:r>
            <a:r>
              <a:rPr sz="1800" b="1" dirty="0">
                <a:solidFill>
                  <a:srgbClr val="FFFFFF"/>
                </a:solidFill>
                <a:latin typeface="Calibri"/>
                <a:cs typeface="Calibri"/>
              </a:rPr>
              <a:t>a</a:t>
            </a:r>
            <a:r>
              <a:rPr sz="1800" b="1" spc="-5" dirty="0">
                <a:solidFill>
                  <a:srgbClr val="FFFFFF"/>
                </a:solidFill>
                <a:latin typeface="Calibri"/>
                <a:cs typeface="Calibri"/>
              </a:rPr>
              <a:t> </a:t>
            </a:r>
            <a:r>
              <a:rPr sz="1800" b="1" spc="-15" dirty="0">
                <a:solidFill>
                  <a:srgbClr val="FFFFFF"/>
                </a:solidFill>
                <a:latin typeface="Calibri"/>
                <a:cs typeface="Calibri"/>
              </a:rPr>
              <a:t>data</a:t>
            </a:r>
            <a:r>
              <a:rPr sz="1800" b="1" spc="15" dirty="0">
                <a:solidFill>
                  <a:srgbClr val="FFFFFF"/>
                </a:solidFill>
                <a:latin typeface="Calibri"/>
                <a:cs typeface="Calibri"/>
              </a:rPr>
              <a:t> </a:t>
            </a:r>
            <a:r>
              <a:rPr sz="1800" b="1" spc="-15" dirty="0">
                <a:solidFill>
                  <a:srgbClr val="FFFFFF"/>
                </a:solidFill>
                <a:latin typeface="Calibri"/>
                <a:cs typeface="Calibri"/>
              </a:rPr>
              <a:t>frame</a:t>
            </a:r>
            <a:r>
              <a:rPr sz="1800" b="1" spc="15" dirty="0">
                <a:solidFill>
                  <a:srgbClr val="FFFFFF"/>
                </a:solidFill>
                <a:latin typeface="Calibri"/>
                <a:cs typeface="Calibri"/>
              </a:rPr>
              <a:t> </a:t>
            </a:r>
            <a:r>
              <a:rPr sz="1800" b="1" dirty="0">
                <a:solidFill>
                  <a:srgbClr val="FFFFFF"/>
                </a:solidFill>
                <a:latin typeface="Calibri"/>
                <a:cs typeface="Calibri"/>
              </a:rPr>
              <a:t>by </a:t>
            </a:r>
            <a:r>
              <a:rPr sz="1800" b="1" spc="5" dirty="0">
                <a:solidFill>
                  <a:srgbClr val="FFFFFF"/>
                </a:solidFill>
                <a:latin typeface="Calibri"/>
                <a:cs typeface="Calibri"/>
              </a:rPr>
              <a:t> </a:t>
            </a:r>
            <a:r>
              <a:rPr sz="1800" b="1" spc="-10" dirty="0">
                <a:solidFill>
                  <a:srgbClr val="FFFFFF"/>
                </a:solidFill>
                <a:latin typeface="Calibri"/>
                <a:cs typeface="Calibri"/>
              </a:rPr>
              <a:t>parsing </a:t>
            </a:r>
            <a:r>
              <a:rPr sz="1800" b="1" spc="-5" dirty="0">
                <a:solidFill>
                  <a:srgbClr val="FFFFFF"/>
                </a:solidFill>
                <a:latin typeface="Calibri"/>
                <a:cs typeface="Calibri"/>
              </a:rPr>
              <a:t>the </a:t>
            </a:r>
            <a:r>
              <a:rPr sz="1800" b="1" spc="-10" dirty="0">
                <a:solidFill>
                  <a:srgbClr val="FFFFFF"/>
                </a:solidFill>
                <a:latin typeface="Calibri"/>
                <a:cs typeface="Calibri"/>
              </a:rPr>
              <a:t>launch </a:t>
            </a:r>
            <a:r>
              <a:rPr sz="1800" b="1" dirty="0">
                <a:solidFill>
                  <a:srgbClr val="FFFFFF"/>
                </a:solidFill>
                <a:latin typeface="Calibri"/>
                <a:cs typeface="Calibri"/>
              </a:rPr>
              <a:t>HTML </a:t>
            </a:r>
            <a:r>
              <a:rPr sz="1800" b="1" spc="-395" dirty="0">
                <a:solidFill>
                  <a:srgbClr val="FFFFFF"/>
                </a:solidFill>
                <a:latin typeface="Calibri"/>
                <a:cs typeface="Calibri"/>
              </a:rPr>
              <a:t> </a:t>
            </a:r>
            <a:r>
              <a:rPr sz="1800" b="1" spc="-10" dirty="0">
                <a:solidFill>
                  <a:srgbClr val="FFFFFF"/>
                </a:solidFill>
                <a:latin typeface="Calibri"/>
                <a:cs typeface="Calibri"/>
              </a:rPr>
              <a:t>tables</a:t>
            </a:r>
            <a:endParaRPr sz="1800">
              <a:latin typeface="Calibri"/>
              <a:cs typeface="Calibri"/>
            </a:endParaRPr>
          </a:p>
        </p:txBody>
      </p:sp>
      <p:sp>
        <p:nvSpPr>
          <p:cNvPr id="15" name="object 15"/>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11</a:t>
            </a:fld>
            <a:endParaRPr sz="1600">
              <a:latin typeface="Microsoft Sans Serif"/>
              <a:cs typeface="Microsoft Sans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08734"/>
            <a:ext cx="8555355" cy="1821814"/>
          </a:xfrm>
          <a:prstGeom prst="rect">
            <a:avLst/>
          </a:prstGeom>
        </p:spPr>
        <p:txBody>
          <a:bodyPr vert="horz" wrap="square" lIns="0" tIns="50165" rIns="0" bIns="0" rtlCol="0">
            <a:spAutoFit/>
          </a:bodyPr>
          <a:lstStyle/>
          <a:p>
            <a:pPr marL="241300" marR="173355" indent="-228600">
              <a:lnSpc>
                <a:spcPts val="2380"/>
              </a:lnSpc>
              <a:spcBef>
                <a:spcPts val="395"/>
              </a:spcBef>
              <a:buFont typeface="Arial MT"/>
              <a:buChar char="•"/>
              <a:tabLst>
                <a:tab pos="240665" algn="l"/>
                <a:tab pos="241300" algn="l"/>
              </a:tabLst>
            </a:pPr>
            <a:r>
              <a:rPr sz="2200" spc="-30" dirty="0">
                <a:solidFill>
                  <a:srgbClr val="292929"/>
                </a:solidFill>
                <a:latin typeface="Microsoft Sans Serif"/>
                <a:cs typeface="Microsoft Sans Serif"/>
              </a:rPr>
              <a:t>Initially </a:t>
            </a:r>
            <a:r>
              <a:rPr sz="2200" spc="-100" dirty="0">
                <a:solidFill>
                  <a:srgbClr val="292929"/>
                </a:solidFill>
                <a:latin typeface="Microsoft Sans Serif"/>
                <a:cs typeface="Microsoft Sans Serif"/>
              </a:rPr>
              <a:t>some</a:t>
            </a:r>
            <a:r>
              <a:rPr sz="2200" spc="-95" dirty="0">
                <a:solidFill>
                  <a:srgbClr val="292929"/>
                </a:solidFill>
                <a:latin typeface="Microsoft Sans Serif"/>
                <a:cs typeface="Microsoft Sans Serif"/>
              </a:rPr>
              <a:t> </a:t>
            </a:r>
            <a:r>
              <a:rPr sz="2200" spc="-50" dirty="0">
                <a:solidFill>
                  <a:srgbClr val="292929"/>
                </a:solidFill>
                <a:latin typeface="Microsoft Sans Serif"/>
                <a:cs typeface="Microsoft Sans Serif"/>
              </a:rPr>
              <a:t>Exploratory </a:t>
            </a:r>
            <a:r>
              <a:rPr sz="2200" spc="-65" dirty="0">
                <a:solidFill>
                  <a:srgbClr val="292929"/>
                </a:solidFill>
                <a:latin typeface="Microsoft Sans Serif"/>
                <a:cs typeface="Microsoft Sans Serif"/>
              </a:rPr>
              <a:t>Data </a:t>
            </a:r>
            <a:r>
              <a:rPr sz="2200" spc="-80" dirty="0">
                <a:solidFill>
                  <a:srgbClr val="292929"/>
                </a:solidFill>
                <a:latin typeface="Microsoft Sans Serif"/>
                <a:cs typeface="Microsoft Sans Serif"/>
              </a:rPr>
              <a:t>Analysis </a:t>
            </a:r>
            <a:r>
              <a:rPr sz="2200" spc="-150" dirty="0">
                <a:solidFill>
                  <a:srgbClr val="292929"/>
                </a:solidFill>
                <a:latin typeface="Microsoft Sans Serif"/>
                <a:cs typeface="Microsoft Sans Serif"/>
              </a:rPr>
              <a:t>(EDA)</a:t>
            </a:r>
            <a:r>
              <a:rPr sz="2200" spc="-145" dirty="0">
                <a:solidFill>
                  <a:srgbClr val="292929"/>
                </a:solidFill>
                <a:latin typeface="Microsoft Sans Serif"/>
                <a:cs typeface="Microsoft Sans Serif"/>
              </a:rPr>
              <a:t> </a:t>
            </a:r>
            <a:r>
              <a:rPr sz="2200" spc="-114" dirty="0">
                <a:solidFill>
                  <a:srgbClr val="292929"/>
                </a:solidFill>
                <a:latin typeface="Microsoft Sans Serif"/>
                <a:cs typeface="Microsoft Sans Serif"/>
              </a:rPr>
              <a:t>was</a:t>
            </a:r>
            <a:r>
              <a:rPr sz="2200" spc="-110" dirty="0">
                <a:solidFill>
                  <a:srgbClr val="292929"/>
                </a:solidFill>
                <a:latin typeface="Microsoft Sans Serif"/>
                <a:cs typeface="Microsoft Sans Serif"/>
              </a:rPr>
              <a:t> </a:t>
            </a:r>
            <a:r>
              <a:rPr sz="2200" spc="-35" dirty="0">
                <a:solidFill>
                  <a:srgbClr val="292929"/>
                </a:solidFill>
                <a:latin typeface="Microsoft Sans Serif"/>
                <a:cs typeface="Microsoft Sans Serif"/>
              </a:rPr>
              <a:t>performed on </a:t>
            </a:r>
            <a:r>
              <a:rPr sz="2200" spc="-30" dirty="0">
                <a:solidFill>
                  <a:srgbClr val="292929"/>
                </a:solidFill>
                <a:latin typeface="Microsoft Sans Serif"/>
                <a:cs typeface="Microsoft Sans Serif"/>
              </a:rPr>
              <a:t>the </a:t>
            </a:r>
            <a:r>
              <a:rPr sz="2200" spc="-570"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dataset.</a:t>
            </a:r>
            <a:endParaRPr sz="2200">
              <a:latin typeface="Microsoft Sans Serif"/>
              <a:cs typeface="Microsoft Sans Serif"/>
            </a:endParaRPr>
          </a:p>
          <a:p>
            <a:pPr marL="241300" indent="-228600">
              <a:lnSpc>
                <a:spcPts val="2510"/>
              </a:lnSpc>
              <a:spcBef>
                <a:spcPts val="705"/>
              </a:spcBef>
              <a:buFont typeface="Arial MT"/>
              <a:buChar char="•"/>
              <a:tabLst>
                <a:tab pos="240665" algn="l"/>
                <a:tab pos="241300" algn="l"/>
              </a:tabLst>
            </a:pPr>
            <a:r>
              <a:rPr sz="2200" spc="-125" dirty="0">
                <a:solidFill>
                  <a:srgbClr val="292929"/>
                </a:solidFill>
                <a:latin typeface="Microsoft Sans Serif"/>
                <a:cs typeface="Microsoft Sans Serif"/>
              </a:rPr>
              <a:t>Then</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90" dirty="0">
                <a:solidFill>
                  <a:srgbClr val="292929"/>
                </a:solidFill>
                <a:latin typeface="Microsoft Sans Serif"/>
                <a:cs typeface="Microsoft Sans Serif"/>
              </a:rPr>
              <a:t>summaries</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per</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site,</a:t>
            </a:r>
            <a:r>
              <a:rPr sz="2200" spc="70" dirty="0">
                <a:solidFill>
                  <a:srgbClr val="292929"/>
                </a:solidFill>
                <a:latin typeface="Microsoft Sans Serif"/>
                <a:cs typeface="Microsoft Sans Serif"/>
              </a:rPr>
              <a:t> </a:t>
            </a:r>
            <a:r>
              <a:rPr sz="2200" spc="-85" dirty="0">
                <a:solidFill>
                  <a:srgbClr val="292929"/>
                </a:solidFill>
                <a:latin typeface="Microsoft Sans Serif"/>
                <a:cs typeface="Microsoft Sans Serif"/>
              </a:rPr>
              <a:t>occurrences</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5" dirty="0">
                <a:solidFill>
                  <a:srgbClr val="292929"/>
                </a:solidFill>
                <a:latin typeface="Microsoft Sans Serif"/>
                <a:cs typeface="Microsoft Sans Serif"/>
              </a:rPr>
              <a:t> </a:t>
            </a:r>
            <a:r>
              <a:rPr sz="2200" spc="-114" dirty="0">
                <a:solidFill>
                  <a:srgbClr val="292929"/>
                </a:solidFill>
                <a:latin typeface="Microsoft Sans Serif"/>
                <a:cs typeface="Microsoft Sans Serif"/>
              </a:rPr>
              <a:t>each</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orbit</a:t>
            </a:r>
            <a:r>
              <a:rPr sz="2200" spc="9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endParaRPr sz="2200">
              <a:latin typeface="Microsoft Sans Serif"/>
              <a:cs typeface="Microsoft Sans Serif"/>
            </a:endParaRPr>
          </a:p>
          <a:p>
            <a:pPr marL="241300">
              <a:lnSpc>
                <a:spcPts val="2510"/>
              </a:lnSpc>
            </a:pPr>
            <a:r>
              <a:rPr sz="2200" spc="-85" dirty="0">
                <a:solidFill>
                  <a:srgbClr val="292929"/>
                </a:solidFill>
                <a:latin typeface="Microsoft Sans Serif"/>
                <a:cs typeface="Microsoft Sans Serif"/>
              </a:rPr>
              <a:t>occurrences</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mission</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outcome</a:t>
            </a:r>
            <a:r>
              <a:rPr sz="2200" spc="65" dirty="0">
                <a:solidFill>
                  <a:srgbClr val="292929"/>
                </a:solidFill>
                <a:latin typeface="Microsoft Sans Serif"/>
                <a:cs typeface="Microsoft Sans Serif"/>
              </a:rPr>
              <a:t> </a:t>
            </a:r>
            <a:r>
              <a:rPr sz="2200" spc="-30" dirty="0">
                <a:solidFill>
                  <a:srgbClr val="292929"/>
                </a:solidFill>
                <a:latin typeface="Microsoft Sans Serif"/>
                <a:cs typeface="Microsoft Sans Serif"/>
              </a:rPr>
              <a:t>per</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orbit</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type</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calculated.</a:t>
            </a:r>
            <a:endParaRPr sz="2200">
              <a:latin typeface="Microsoft Sans Serif"/>
              <a:cs typeface="Microsoft Sans Serif"/>
            </a:endParaRPr>
          </a:p>
          <a:p>
            <a:pPr marL="241300" indent="-228600">
              <a:lnSpc>
                <a:spcPct val="100000"/>
              </a:lnSpc>
              <a:spcBef>
                <a:spcPts val="720"/>
              </a:spcBef>
              <a:buFont typeface="Arial MT"/>
              <a:buChar char="•"/>
              <a:tabLst>
                <a:tab pos="240665" algn="l"/>
                <a:tab pos="241300" algn="l"/>
              </a:tabLst>
            </a:pPr>
            <a:r>
              <a:rPr sz="2200" spc="-70" dirty="0">
                <a:solidFill>
                  <a:srgbClr val="292929"/>
                </a:solidFill>
                <a:latin typeface="Microsoft Sans Serif"/>
                <a:cs typeface="Microsoft Sans Serif"/>
              </a:rPr>
              <a:t>Finally,</a:t>
            </a:r>
            <a:r>
              <a:rPr sz="2200" spc="10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45" dirty="0">
                <a:solidFill>
                  <a:srgbClr val="292929"/>
                </a:solidFill>
                <a:latin typeface="Microsoft Sans Serif"/>
                <a:cs typeface="Microsoft Sans Serif"/>
              </a:rPr>
              <a:t> </a:t>
            </a:r>
            <a:r>
              <a:rPr sz="2200" spc="-30" dirty="0">
                <a:solidFill>
                  <a:srgbClr val="292929"/>
                </a:solidFill>
                <a:latin typeface="Microsoft Sans Serif"/>
                <a:cs typeface="Microsoft Sans Serif"/>
              </a:rPr>
              <a:t>landing</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outcome</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label</a:t>
            </a:r>
            <a:r>
              <a:rPr sz="2200" spc="65" dirty="0">
                <a:solidFill>
                  <a:srgbClr val="292929"/>
                </a:solidFill>
                <a:latin typeface="Microsoft Sans Serif"/>
                <a:cs typeface="Microsoft Sans Serif"/>
              </a:rPr>
              <a:t> </a:t>
            </a:r>
            <a:r>
              <a:rPr sz="2200" spc="-114" dirty="0">
                <a:solidFill>
                  <a:srgbClr val="292929"/>
                </a:solidFill>
                <a:latin typeface="Microsoft Sans Serif"/>
                <a:cs typeface="Microsoft Sans Serif"/>
              </a:rPr>
              <a:t>was</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created</a:t>
            </a:r>
            <a:r>
              <a:rPr sz="2200" spc="60"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Outcome</a:t>
            </a:r>
            <a:r>
              <a:rPr sz="2200" spc="45" dirty="0">
                <a:solidFill>
                  <a:srgbClr val="292929"/>
                </a:solidFill>
                <a:latin typeface="Microsoft Sans Serif"/>
                <a:cs typeface="Microsoft Sans Serif"/>
              </a:rPr>
              <a:t> </a:t>
            </a:r>
            <a:r>
              <a:rPr sz="2200" spc="-70" dirty="0">
                <a:solidFill>
                  <a:srgbClr val="292929"/>
                </a:solidFill>
                <a:latin typeface="Microsoft Sans Serif"/>
                <a:cs typeface="Microsoft Sans Serif"/>
              </a:rPr>
              <a:t>column.</a:t>
            </a:r>
            <a:endParaRPr sz="2200">
              <a:latin typeface="Microsoft Sans Serif"/>
              <a:cs typeface="Microsoft Sans Serif"/>
            </a:endParaRPr>
          </a:p>
        </p:txBody>
      </p:sp>
      <p:sp>
        <p:nvSpPr>
          <p:cNvPr id="3" name="object 3"/>
          <p:cNvSpPr txBox="1"/>
          <p:nvPr/>
        </p:nvSpPr>
        <p:spPr>
          <a:xfrm>
            <a:off x="848994" y="5432107"/>
            <a:ext cx="8251190" cy="67197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1400" spc="-10" dirty="0">
                <a:latin typeface="Calibri"/>
                <a:cs typeface="Calibri"/>
              </a:rPr>
              <a:t>Source</a:t>
            </a:r>
            <a:r>
              <a:rPr sz="1400" spc="95" dirty="0">
                <a:latin typeface="Calibri"/>
                <a:cs typeface="Calibri"/>
              </a:rPr>
              <a:t> </a:t>
            </a:r>
            <a:r>
              <a:rPr sz="1400" spc="-5" dirty="0">
                <a:latin typeface="Calibri"/>
                <a:cs typeface="Calibri"/>
              </a:rPr>
              <a:t>code:</a:t>
            </a:r>
            <a:r>
              <a:rPr sz="1400" spc="110" dirty="0">
                <a:solidFill>
                  <a:srgbClr val="0462C1"/>
                </a:solidFill>
                <a:latin typeface="Calibri"/>
                <a:cs typeface="Calibri"/>
              </a:rPr>
              <a:t> </a:t>
            </a:r>
            <a:r>
              <a:rPr lang="en-PH" sz="1400" spc="110" dirty="0">
                <a:solidFill>
                  <a:srgbClr val="0462C1"/>
                </a:solidFill>
                <a:latin typeface="Calibri"/>
                <a:cs typeface="Calibri"/>
                <a:hlinkClick r:id="rId2"/>
              </a:rPr>
              <a:t>https://github.com/geromeandrew/IBM-Applied-Data-Science-Capstone/blob/main/labs-jupyter-spacex-Data%20wrangling.ipynb</a:t>
            </a:r>
            <a:endParaRPr lang="en-PH" sz="1400" u="sng" spc="-10" dirty="0">
              <a:solidFill>
                <a:srgbClr val="0462C1"/>
              </a:solidFill>
              <a:uFill>
                <a:solidFill>
                  <a:srgbClr val="0462C1"/>
                </a:solidFill>
              </a:uFill>
              <a:latin typeface="Calibri"/>
              <a:cs typeface="Calibri"/>
            </a:endParaRPr>
          </a:p>
          <a:p>
            <a:pPr marL="241300" indent="-228600">
              <a:lnSpc>
                <a:spcPct val="100000"/>
              </a:lnSpc>
              <a:spcBef>
                <a:spcPts val="100"/>
              </a:spcBef>
              <a:buFont typeface="Arial MT"/>
              <a:buChar char="•"/>
              <a:tabLst>
                <a:tab pos="240665" algn="l"/>
                <a:tab pos="241300" algn="l"/>
              </a:tabLst>
            </a:pPr>
            <a:endParaRPr sz="1400" dirty="0">
              <a:latin typeface="Calibri"/>
              <a:cs typeface="Calibri"/>
            </a:endParaRPr>
          </a:p>
        </p:txBody>
      </p:sp>
      <p:sp>
        <p:nvSpPr>
          <p:cNvPr id="4" name="object 4"/>
          <p:cNvSpPr txBox="1">
            <a:spLocks noGrp="1"/>
          </p:cNvSpPr>
          <p:nvPr>
            <p:ph type="title"/>
          </p:nvPr>
        </p:nvSpPr>
        <p:spPr>
          <a:xfrm>
            <a:off x="848994" y="418528"/>
            <a:ext cx="3128010" cy="589915"/>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80" dirty="0"/>
              <a:t> </a:t>
            </a:r>
            <a:r>
              <a:rPr spc="-90" dirty="0"/>
              <a:t>Wrangling</a:t>
            </a:r>
          </a:p>
        </p:txBody>
      </p:sp>
      <p:pic>
        <p:nvPicPr>
          <p:cNvPr id="5" name="object 5"/>
          <p:cNvPicPr/>
          <p:nvPr/>
        </p:nvPicPr>
        <p:blipFill>
          <a:blip r:embed="rId3" cstate="print">
            <a:duotone>
              <a:prstClr val="black"/>
              <a:schemeClr val="accent2">
                <a:tint val="45000"/>
                <a:satMod val="400000"/>
              </a:schemeClr>
            </a:duotone>
          </a:blip>
          <a:stretch>
            <a:fillRect/>
          </a:stretch>
        </p:blipFill>
        <p:spPr>
          <a:xfrm>
            <a:off x="1186180" y="3881120"/>
            <a:ext cx="2164334" cy="1310894"/>
          </a:xfrm>
          <a:prstGeom prst="rect">
            <a:avLst/>
          </a:prstGeom>
        </p:spPr>
      </p:pic>
      <p:sp>
        <p:nvSpPr>
          <p:cNvPr id="6" name="object 6"/>
          <p:cNvSpPr txBox="1"/>
          <p:nvPr/>
        </p:nvSpPr>
        <p:spPr>
          <a:xfrm>
            <a:off x="2021204" y="4323778"/>
            <a:ext cx="492125" cy="361315"/>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FFFFFF"/>
                </a:solidFill>
                <a:latin typeface="Calibri"/>
                <a:cs typeface="Calibri"/>
              </a:rPr>
              <a:t>E</a:t>
            </a:r>
            <a:r>
              <a:rPr sz="2200" spc="-30" dirty="0">
                <a:solidFill>
                  <a:srgbClr val="FFFFFF"/>
                </a:solidFill>
                <a:latin typeface="Calibri"/>
                <a:cs typeface="Calibri"/>
              </a:rPr>
              <a:t>D</a:t>
            </a:r>
            <a:r>
              <a:rPr sz="2200" dirty="0">
                <a:solidFill>
                  <a:srgbClr val="FFFFFF"/>
                </a:solidFill>
                <a:latin typeface="Calibri"/>
                <a:cs typeface="Calibri"/>
              </a:rPr>
              <a:t>A</a:t>
            </a:r>
            <a:endParaRPr sz="2200">
              <a:latin typeface="Calibri"/>
              <a:cs typeface="Calibri"/>
            </a:endParaRPr>
          </a:p>
        </p:txBody>
      </p:sp>
      <p:pic>
        <p:nvPicPr>
          <p:cNvPr id="7" name="object 7"/>
          <p:cNvPicPr/>
          <p:nvPr/>
        </p:nvPicPr>
        <p:blipFill>
          <a:blip r:embed="rId4" cstate="print"/>
          <a:stretch>
            <a:fillRect/>
          </a:stretch>
        </p:blipFill>
        <p:spPr>
          <a:xfrm>
            <a:off x="3533140" y="4257040"/>
            <a:ext cx="482866" cy="559054"/>
          </a:xfrm>
          <a:prstGeom prst="rect">
            <a:avLst/>
          </a:prstGeom>
        </p:spPr>
      </p:pic>
      <p:pic>
        <p:nvPicPr>
          <p:cNvPr id="8" name="object 8"/>
          <p:cNvPicPr/>
          <p:nvPr/>
        </p:nvPicPr>
        <p:blipFill>
          <a:blip r:embed="rId5" cstate="print">
            <a:duotone>
              <a:prstClr val="black"/>
              <a:schemeClr val="accent2">
                <a:tint val="45000"/>
                <a:satMod val="400000"/>
              </a:schemeClr>
            </a:duotone>
          </a:blip>
          <a:stretch>
            <a:fillRect/>
          </a:stretch>
        </p:blipFill>
        <p:spPr>
          <a:xfrm>
            <a:off x="4173220" y="3881120"/>
            <a:ext cx="2166874" cy="1310894"/>
          </a:xfrm>
          <a:prstGeom prst="rect">
            <a:avLst/>
          </a:prstGeom>
        </p:spPr>
      </p:pic>
      <p:sp>
        <p:nvSpPr>
          <p:cNvPr id="9" name="object 9"/>
          <p:cNvSpPr txBox="1"/>
          <p:nvPr/>
        </p:nvSpPr>
        <p:spPr>
          <a:xfrm>
            <a:off x="4338065" y="4323778"/>
            <a:ext cx="1841500" cy="361315"/>
          </a:xfrm>
          <a:prstGeom prst="rect">
            <a:avLst/>
          </a:prstGeom>
        </p:spPr>
        <p:txBody>
          <a:bodyPr vert="horz" wrap="square" lIns="0" tIns="12700" rIns="0" bIns="0" rtlCol="0">
            <a:spAutoFit/>
          </a:bodyPr>
          <a:lstStyle/>
          <a:p>
            <a:pPr marL="12700">
              <a:lnSpc>
                <a:spcPct val="100000"/>
              </a:lnSpc>
              <a:spcBef>
                <a:spcPts val="100"/>
              </a:spcBef>
            </a:pPr>
            <a:r>
              <a:rPr sz="2200" spc="-10" dirty="0">
                <a:solidFill>
                  <a:srgbClr val="FFFFFF"/>
                </a:solidFill>
                <a:latin typeface="Calibri"/>
                <a:cs typeface="Calibri"/>
              </a:rPr>
              <a:t>Summarizations</a:t>
            </a:r>
            <a:endParaRPr sz="2200">
              <a:latin typeface="Calibri"/>
              <a:cs typeface="Calibri"/>
            </a:endParaRPr>
          </a:p>
        </p:txBody>
      </p:sp>
      <p:pic>
        <p:nvPicPr>
          <p:cNvPr id="10" name="object 10"/>
          <p:cNvPicPr/>
          <p:nvPr/>
        </p:nvPicPr>
        <p:blipFill>
          <a:blip r:embed="rId4" cstate="print"/>
          <a:stretch>
            <a:fillRect/>
          </a:stretch>
        </p:blipFill>
        <p:spPr>
          <a:xfrm>
            <a:off x="6522719" y="4257040"/>
            <a:ext cx="482866" cy="559054"/>
          </a:xfrm>
          <a:prstGeom prst="rect">
            <a:avLst/>
          </a:prstGeom>
        </p:spPr>
      </p:pic>
      <p:pic>
        <p:nvPicPr>
          <p:cNvPr id="11" name="object 11"/>
          <p:cNvPicPr/>
          <p:nvPr/>
        </p:nvPicPr>
        <p:blipFill>
          <a:blip r:embed="rId6" cstate="print">
            <a:duotone>
              <a:prstClr val="black"/>
              <a:schemeClr val="accent2">
                <a:tint val="45000"/>
                <a:satMod val="400000"/>
              </a:schemeClr>
            </a:duotone>
          </a:blip>
          <a:stretch>
            <a:fillRect/>
          </a:stretch>
        </p:blipFill>
        <p:spPr>
          <a:xfrm>
            <a:off x="7162800" y="3881120"/>
            <a:ext cx="2164333" cy="1310894"/>
          </a:xfrm>
          <a:prstGeom prst="rect">
            <a:avLst/>
          </a:prstGeom>
        </p:spPr>
      </p:pic>
      <p:sp>
        <p:nvSpPr>
          <p:cNvPr id="12" name="object 12"/>
          <p:cNvSpPr txBox="1"/>
          <p:nvPr/>
        </p:nvSpPr>
        <p:spPr>
          <a:xfrm>
            <a:off x="7378700" y="4016692"/>
            <a:ext cx="1737360" cy="976630"/>
          </a:xfrm>
          <a:prstGeom prst="rect">
            <a:avLst/>
          </a:prstGeom>
        </p:spPr>
        <p:txBody>
          <a:bodyPr vert="horz" wrap="square" lIns="0" tIns="46355" rIns="0" bIns="0" rtlCol="0">
            <a:spAutoFit/>
          </a:bodyPr>
          <a:lstStyle/>
          <a:p>
            <a:pPr marL="12700" marR="5080" indent="1905" algn="ctr">
              <a:lnSpc>
                <a:spcPts val="2420"/>
              </a:lnSpc>
              <a:spcBef>
                <a:spcPts val="365"/>
              </a:spcBef>
            </a:pPr>
            <a:r>
              <a:rPr sz="2200" spc="-5" dirty="0">
                <a:solidFill>
                  <a:srgbClr val="FFFFFF"/>
                </a:solidFill>
                <a:latin typeface="Calibri"/>
                <a:cs typeface="Calibri"/>
              </a:rPr>
              <a:t>Creation </a:t>
            </a:r>
            <a:r>
              <a:rPr sz="2200" dirty="0">
                <a:solidFill>
                  <a:srgbClr val="FFFFFF"/>
                </a:solidFill>
                <a:latin typeface="Calibri"/>
                <a:cs typeface="Calibri"/>
              </a:rPr>
              <a:t>of </a:t>
            </a:r>
            <a:r>
              <a:rPr sz="2200" spc="5" dirty="0">
                <a:solidFill>
                  <a:srgbClr val="FFFFFF"/>
                </a:solidFill>
                <a:latin typeface="Calibri"/>
                <a:cs typeface="Calibri"/>
              </a:rPr>
              <a:t> </a:t>
            </a:r>
            <a:r>
              <a:rPr sz="2200" spc="-5" dirty="0">
                <a:solidFill>
                  <a:srgbClr val="FFFFFF"/>
                </a:solidFill>
                <a:latin typeface="Calibri"/>
                <a:cs typeface="Calibri"/>
              </a:rPr>
              <a:t>Landing </a:t>
            </a:r>
            <a:r>
              <a:rPr sz="2200" dirty="0">
                <a:solidFill>
                  <a:srgbClr val="FFFFFF"/>
                </a:solidFill>
                <a:latin typeface="Calibri"/>
                <a:cs typeface="Calibri"/>
              </a:rPr>
              <a:t> </a:t>
            </a:r>
            <a:r>
              <a:rPr sz="2200" spc="-10" dirty="0">
                <a:solidFill>
                  <a:srgbClr val="FFFFFF"/>
                </a:solidFill>
                <a:latin typeface="Calibri"/>
                <a:cs typeface="Calibri"/>
              </a:rPr>
              <a:t>Outcome</a:t>
            </a:r>
            <a:r>
              <a:rPr sz="2200" spc="-85" dirty="0">
                <a:solidFill>
                  <a:srgbClr val="FFFFFF"/>
                </a:solidFill>
                <a:latin typeface="Calibri"/>
                <a:cs typeface="Calibri"/>
              </a:rPr>
              <a:t> </a:t>
            </a:r>
            <a:r>
              <a:rPr sz="2200" spc="-5" dirty="0">
                <a:solidFill>
                  <a:srgbClr val="FFFFFF"/>
                </a:solidFill>
                <a:latin typeface="Calibri"/>
                <a:cs typeface="Calibri"/>
              </a:rPr>
              <a:t>Label</a:t>
            </a:r>
            <a:endParaRPr sz="2200" dirty="0">
              <a:latin typeface="Calibri"/>
              <a:cs typeface="Calibri"/>
            </a:endParaRPr>
          </a:p>
        </p:txBody>
      </p:sp>
      <p:sp>
        <p:nvSpPr>
          <p:cNvPr id="13" name="object 13"/>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12</a:t>
            </a:fld>
            <a:endParaRPr sz="1600">
              <a:latin typeface="Microsoft Sans Serif"/>
              <a:cs typeface="Microsoft Sans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497060" cy="1428115"/>
          </a:xfrm>
          <a:prstGeom prst="rect">
            <a:avLst/>
          </a:prstGeom>
        </p:spPr>
        <p:txBody>
          <a:bodyPr vert="horz" wrap="square" lIns="0" tIns="12700" rIns="0" bIns="0" rtlCol="0">
            <a:spAutoFit/>
          </a:bodyPr>
          <a:lstStyle/>
          <a:p>
            <a:pPr marL="241300" marR="1067435" indent="-228600">
              <a:lnSpc>
                <a:spcPct val="100000"/>
              </a:lnSpc>
              <a:spcBef>
                <a:spcPts val="100"/>
              </a:spcBef>
              <a:buFont typeface="Arial MT"/>
              <a:buChar char="•"/>
              <a:tabLst>
                <a:tab pos="240665" algn="l"/>
                <a:tab pos="241300" algn="l"/>
              </a:tabLst>
            </a:pPr>
            <a:r>
              <a:rPr sz="2200" spc="-130"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explore</a:t>
            </a:r>
            <a:r>
              <a:rPr sz="2200" spc="85"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a:t>
            </a:r>
            <a:r>
              <a:rPr sz="2200" spc="55" dirty="0">
                <a:solidFill>
                  <a:srgbClr val="292929"/>
                </a:solidFill>
                <a:latin typeface="Microsoft Sans Serif"/>
                <a:cs typeface="Microsoft Sans Serif"/>
              </a:rPr>
              <a:t> </a:t>
            </a:r>
            <a:r>
              <a:rPr sz="2200" spc="-30" dirty="0">
                <a:solidFill>
                  <a:srgbClr val="292929"/>
                </a:solidFill>
                <a:latin typeface="Microsoft Sans Serif"/>
                <a:cs typeface="Microsoft Sans Serif"/>
              </a:rPr>
              <a:t>scatterplots</a:t>
            </a:r>
            <a:r>
              <a:rPr sz="2200" spc="5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95" dirty="0">
                <a:solidFill>
                  <a:srgbClr val="292929"/>
                </a:solidFill>
                <a:latin typeface="Microsoft Sans Serif"/>
                <a:cs typeface="Microsoft Sans Serif"/>
              </a:rPr>
              <a:t> </a:t>
            </a:r>
            <a:r>
              <a:rPr sz="2200" spc="-15" dirty="0">
                <a:solidFill>
                  <a:srgbClr val="292929"/>
                </a:solidFill>
                <a:latin typeface="Microsoft Sans Serif"/>
                <a:cs typeface="Microsoft Sans Serif"/>
              </a:rPr>
              <a:t>barplots</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5"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visualize</a:t>
            </a:r>
            <a:r>
              <a:rPr sz="2200" spc="9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 </a:t>
            </a:r>
            <a:r>
              <a:rPr sz="2200" spc="-570" dirty="0">
                <a:solidFill>
                  <a:srgbClr val="292929"/>
                </a:solidFill>
                <a:latin typeface="Microsoft Sans Serif"/>
                <a:cs typeface="Microsoft Sans Serif"/>
              </a:rPr>
              <a:t> </a:t>
            </a:r>
            <a:r>
              <a:rPr sz="2200" spc="-35" dirty="0">
                <a:solidFill>
                  <a:srgbClr val="292929"/>
                </a:solidFill>
                <a:latin typeface="Microsoft Sans Serif"/>
                <a:cs typeface="Microsoft Sans Serif"/>
              </a:rPr>
              <a:t>relationship</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70" dirty="0">
                <a:solidFill>
                  <a:srgbClr val="292929"/>
                </a:solidFill>
                <a:latin typeface="Microsoft Sans Serif"/>
                <a:cs typeface="Microsoft Sans Serif"/>
              </a:rPr>
              <a:t> </a:t>
            </a:r>
            <a:r>
              <a:rPr sz="2200" spc="-20" dirty="0">
                <a:solidFill>
                  <a:srgbClr val="292929"/>
                </a:solidFill>
                <a:latin typeface="Microsoft Sans Serif"/>
                <a:cs typeface="Microsoft Sans Serif"/>
              </a:rPr>
              <a:t>pair</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55" dirty="0">
                <a:solidFill>
                  <a:srgbClr val="292929"/>
                </a:solidFill>
                <a:latin typeface="Microsoft Sans Serif"/>
                <a:cs typeface="Microsoft Sans Serif"/>
              </a:rPr>
              <a:t> </a:t>
            </a:r>
            <a:r>
              <a:rPr sz="2200" spc="-65" dirty="0">
                <a:solidFill>
                  <a:srgbClr val="292929"/>
                </a:solidFill>
                <a:latin typeface="Microsoft Sans Serif"/>
                <a:cs typeface="Microsoft Sans Serif"/>
              </a:rPr>
              <a:t>features:</a:t>
            </a:r>
            <a:endParaRPr sz="2200">
              <a:latin typeface="Microsoft Sans Serif"/>
              <a:cs typeface="Microsoft Sans Serif"/>
            </a:endParaRPr>
          </a:p>
          <a:p>
            <a:pPr marL="698500" marR="5080" lvl="1" indent="-228600">
              <a:lnSpc>
                <a:spcPct val="100000"/>
              </a:lnSpc>
              <a:spcBef>
                <a:spcPts val="1440"/>
              </a:spcBef>
              <a:buFont typeface="Arial MT"/>
              <a:buChar char="•"/>
              <a:tabLst>
                <a:tab pos="697865" algn="l"/>
                <a:tab pos="698500" algn="l"/>
              </a:tabLst>
            </a:pPr>
            <a:r>
              <a:rPr sz="1800" spc="-70" dirty="0">
                <a:solidFill>
                  <a:srgbClr val="292929"/>
                </a:solidFill>
                <a:latin typeface="Microsoft Sans Serif"/>
                <a:cs typeface="Microsoft Sans Serif"/>
              </a:rPr>
              <a:t>Payload </a:t>
            </a:r>
            <a:r>
              <a:rPr sz="1800" spc="-120" dirty="0">
                <a:solidFill>
                  <a:srgbClr val="292929"/>
                </a:solidFill>
                <a:latin typeface="Microsoft Sans Serif"/>
                <a:cs typeface="Microsoft Sans Serif"/>
              </a:rPr>
              <a:t>Mass</a:t>
            </a:r>
            <a:r>
              <a:rPr sz="1800" spc="-114" dirty="0">
                <a:solidFill>
                  <a:srgbClr val="292929"/>
                </a:solidFill>
                <a:latin typeface="Microsoft Sans Serif"/>
                <a:cs typeface="Microsoft Sans Serif"/>
              </a:rPr>
              <a:t> </a:t>
            </a:r>
            <a:r>
              <a:rPr sz="1800" spc="-170" dirty="0">
                <a:solidFill>
                  <a:srgbClr val="292929"/>
                </a:solidFill>
                <a:latin typeface="Microsoft Sans Serif"/>
                <a:cs typeface="Microsoft Sans Serif"/>
              </a:rPr>
              <a:t>X</a:t>
            </a:r>
            <a:r>
              <a:rPr sz="1800" spc="-165" dirty="0">
                <a:solidFill>
                  <a:srgbClr val="292929"/>
                </a:solidFill>
                <a:latin typeface="Microsoft Sans Serif"/>
                <a:cs typeface="Microsoft Sans Serif"/>
              </a:rPr>
              <a:t> </a:t>
            </a:r>
            <a:r>
              <a:rPr sz="1800" spc="-10" dirty="0">
                <a:solidFill>
                  <a:srgbClr val="292929"/>
                </a:solidFill>
                <a:latin typeface="Microsoft Sans Serif"/>
                <a:cs typeface="Microsoft Sans Serif"/>
              </a:rPr>
              <a:t>Flight </a:t>
            </a:r>
            <a:r>
              <a:rPr sz="1800" spc="-60" dirty="0">
                <a:solidFill>
                  <a:srgbClr val="292929"/>
                </a:solidFill>
                <a:latin typeface="Microsoft Sans Serif"/>
                <a:cs typeface="Microsoft Sans Serif"/>
              </a:rPr>
              <a:t>Number, </a:t>
            </a:r>
            <a:r>
              <a:rPr sz="1800" spc="-80" dirty="0">
                <a:solidFill>
                  <a:srgbClr val="292929"/>
                </a:solidFill>
                <a:latin typeface="Microsoft Sans Serif"/>
                <a:cs typeface="Microsoft Sans Serif"/>
              </a:rPr>
              <a:t>Launch</a:t>
            </a:r>
            <a:r>
              <a:rPr sz="1800" spc="-75" dirty="0">
                <a:solidFill>
                  <a:srgbClr val="292929"/>
                </a:solidFill>
                <a:latin typeface="Microsoft Sans Serif"/>
                <a:cs typeface="Microsoft Sans Serif"/>
              </a:rPr>
              <a:t> </a:t>
            </a:r>
            <a:r>
              <a:rPr sz="1800" spc="-60" dirty="0">
                <a:solidFill>
                  <a:srgbClr val="292929"/>
                </a:solidFill>
                <a:latin typeface="Microsoft Sans Serif"/>
                <a:cs typeface="Microsoft Sans Serif"/>
              </a:rPr>
              <a:t>Site </a:t>
            </a:r>
            <a:r>
              <a:rPr sz="1800" spc="-170" dirty="0">
                <a:solidFill>
                  <a:srgbClr val="292929"/>
                </a:solidFill>
                <a:latin typeface="Microsoft Sans Serif"/>
                <a:cs typeface="Microsoft Sans Serif"/>
              </a:rPr>
              <a:t>X</a:t>
            </a:r>
            <a:r>
              <a:rPr sz="1800" spc="-165" dirty="0">
                <a:solidFill>
                  <a:srgbClr val="292929"/>
                </a:solidFill>
                <a:latin typeface="Microsoft Sans Serif"/>
                <a:cs typeface="Microsoft Sans Serif"/>
              </a:rPr>
              <a:t> </a:t>
            </a:r>
            <a:r>
              <a:rPr sz="1800" spc="-10" dirty="0">
                <a:solidFill>
                  <a:srgbClr val="292929"/>
                </a:solidFill>
                <a:latin typeface="Microsoft Sans Serif"/>
                <a:cs typeface="Microsoft Sans Serif"/>
              </a:rPr>
              <a:t>Flight </a:t>
            </a:r>
            <a:r>
              <a:rPr sz="1800" spc="-60" dirty="0">
                <a:solidFill>
                  <a:srgbClr val="292929"/>
                </a:solidFill>
                <a:latin typeface="Microsoft Sans Serif"/>
                <a:cs typeface="Microsoft Sans Serif"/>
              </a:rPr>
              <a:t>Number, </a:t>
            </a:r>
            <a:r>
              <a:rPr sz="1800" spc="-80" dirty="0">
                <a:solidFill>
                  <a:srgbClr val="292929"/>
                </a:solidFill>
                <a:latin typeface="Microsoft Sans Serif"/>
                <a:cs typeface="Microsoft Sans Serif"/>
              </a:rPr>
              <a:t>Launch</a:t>
            </a:r>
            <a:r>
              <a:rPr sz="1800" spc="-75" dirty="0">
                <a:solidFill>
                  <a:srgbClr val="292929"/>
                </a:solidFill>
                <a:latin typeface="Microsoft Sans Serif"/>
                <a:cs typeface="Microsoft Sans Serif"/>
              </a:rPr>
              <a:t> </a:t>
            </a:r>
            <a:r>
              <a:rPr sz="1800" spc="-60" dirty="0">
                <a:solidFill>
                  <a:srgbClr val="292929"/>
                </a:solidFill>
                <a:latin typeface="Microsoft Sans Serif"/>
                <a:cs typeface="Microsoft Sans Serif"/>
              </a:rPr>
              <a:t>Site </a:t>
            </a:r>
            <a:r>
              <a:rPr sz="1800" spc="-170" dirty="0">
                <a:solidFill>
                  <a:srgbClr val="292929"/>
                </a:solidFill>
                <a:latin typeface="Microsoft Sans Serif"/>
                <a:cs typeface="Microsoft Sans Serif"/>
              </a:rPr>
              <a:t>X</a:t>
            </a:r>
            <a:r>
              <a:rPr sz="1800" spc="-165" dirty="0">
                <a:solidFill>
                  <a:srgbClr val="292929"/>
                </a:solidFill>
                <a:latin typeface="Microsoft Sans Serif"/>
                <a:cs typeface="Microsoft Sans Serif"/>
              </a:rPr>
              <a:t> </a:t>
            </a:r>
            <a:r>
              <a:rPr sz="1800" spc="-70" dirty="0">
                <a:solidFill>
                  <a:srgbClr val="292929"/>
                </a:solidFill>
                <a:latin typeface="Microsoft Sans Serif"/>
                <a:cs typeface="Microsoft Sans Serif"/>
              </a:rPr>
              <a:t>Payload </a:t>
            </a:r>
            <a:r>
              <a:rPr sz="1800" spc="-114" dirty="0">
                <a:solidFill>
                  <a:srgbClr val="292929"/>
                </a:solidFill>
                <a:latin typeface="Microsoft Sans Serif"/>
                <a:cs typeface="Microsoft Sans Serif"/>
              </a:rPr>
              <a:t>Mass, </a:t>
            </a:r>
            <a:r>
              <a:rPr sz="1800" spc="-465" dirty="0">
                <a:solidFill>
                  <a:srgbClr val="292929"/>
                </a:solidFill>
                <a:latin typeface="Microsoft Sans Serif"/>
                <a:cs typeface="Microsoft Sans Serif"/>
              </a:rPr>
              <a:t> </a:t>
            </a:r>
            <a:r>
              <a:rPr sz="1800" spc="-5" dirty="0">
                <a:solidFill>
                  <a:srgbClr val="292929"/>
                </a:solidFill>
                <a:latin typeface="Microsoft Sans Serif"/>
                <a:cs typeface="Microsoft Sans Serif"/>
              </a:rPr>
              <a:t>Orbit</a:t>
            </a:r>
            <a:r>
              <a:rPr sz="1800" spc="55"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70" dirty="0">
                <a:solidFill>
                  <a:srgbClr val="292929"/>
                </a:solidFill>
                <a:latin typeface="Microsoft Sans Serif"/>
                <a:cs typeface="Microsoft Sans Serif"/>
              </a:rPr>
              <a:t> </a:t>
            </a:r>
            <a:r>
              <a:rPr sz="1800" spc="-10" dirty="0">
                <a:solidFill>
                  <a:srgbClr val="292929"/>
                </a:solidFill>
                <a:latin typeface="Microsoft Sans Serif"/>
                <a:cs typeface="Microsoft Sans Serif"/>
              </a:rPr>
              <a:t>Flight</a:t>
            </a:r>
            <a:r>
              <a:rPr sz="1800" spc="20" dirty="0">
                <a:solidFill>
                  <a:srgbClr val="292929"/>
                </a:solidFill>
                <a:latin typeface="Microsoft Sans Serif"/>
                <a:cs typeface="Microsoft Sans Serif"/>
              </a:rPr>
              <a:t> </a:t>
            </a:r>
            <a:r>
              <a:rPr sz="1800" spc="-60" dirty="0">
                <a:solidFill>
                  <a:srgbClr val="292929"/>
                </a:solidFill>
                <a:latin typeface="Microsoft Sans Serif"/>
                <a:cs typeface="Microsoft Sans Serif"/>
              </a:rPr>
              <a:t>Number,</a:t>
            </a:r>
            <a:r>
              <a:rPr sz="1800" spc="50" dirty="0">
                <a:solidFill>
                  <a:srgbClr val="292929"/>
                </a:solidFill>
                <a:latin typeface="Microsoft Sans Serif"/>
                <a:cs typeface="Microsoft Sans Serif"/>
              </a:rPr>
              <a:t> </a:t>
            </a:r>
            <a:r>
              <a:rPr sz="1800" spc="-70" dirty="0">
                <a:solidFill>
                  <a:srgbClr val="292929"/>
                </a:solidFill>
                <a:latin typeface="Microsoft Sans Serif"/>
                <a:cs typeface="Microsoft Sans Serif"/>
              </a:rPr>
              <a:t>Payload</a:t>
            </a:r>
            <a:r>
              <a:rPr sz="1800" spc="40"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70" dirty="0">
                <a:solidFill>
                  <a:srgbClr val="292929"/>
                </a:solidFill>
                <a:latin typeface="Microsoft Sans Serif"/>
                <a:cs typeface="Microsoft Sans Serif"/>
              </a:rPr>
              <a:t> </a:t>
            </a:r>
            <a:r>
              <a:rPr sz="1800" spc="-5" dirty="0">
                <a:solidFill>
                  <a:srgbClr val="292929"/>
                </a:solidFill>
                <a:latin typeface="Microsoft Sans Serif"/>
                <a:cs typeface="Microsoft Sans Serif"/>
              </a:rPr>
              <a:t>Orbit</a:t>
            </a:r>
            <a:endParaRPr sz="1800">
              <a:latin typeface="Microsoft Sans Serif"/>
              <a:cs typeface="Microsoft Sans Serif"/>
            </a:endParaRPr>
          </a:p>
        </p:txBody>
      </p:sp>
      <p:sp>
        <p:nvSpPr>
          <p:cNvPr id="3" name="object 3"/>
          <p:cNvSpPr txBox="1"/>
          <p:nvPr/>
        </p:nvSpPr>
        <p:spPr>
          <a:xfrm>
            <a:off x="848994" y="5929629"/>
            <a:ext cx="5528310" cy="67197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1400" spc="-70" dirty="0">
                <a:solidFill>
                  <a:srgbClr val="292929"/>
                </a:solidFill>
                <a:latin typeface="Microsoft Sans Serif"/>
                <a:cs typeface="Microsoft Sans Serif"/>
              </a:rPr>
              <a:t>Source</a:t>
            </a:r>
            <a:r>
              <a:rPr sz="1400" spc="7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code</a:t>
            </a:r>
            <a:r>
              <a:rPr lang="en-PH" sz="1400" spc="-50" dirty="0">
                <a:solidFill>
                  <a:srgbClr val="292929"/>
                </a:solidFill>
                <a:latin typeface="Microsoft Sans Serif"/>
                <a:cs typeface="Microsoft Sans Serif"/>
              </a:rPr>
              <a:t>: </a:t>
            </a:r>
            <a:r>
              <a:rPr lang="en-PH" sz="1400" spc="-50" dirty="0">
                <a:solidFill>
                  <a:srgbClr val="292929"/>
                </a:solidFill>
                <a:latin typeface="Microsoft Sans Serif"/>
                <a:cs typeface="Microsoft Sans Serif"/>
                <a:hlinkClick r:id="rId2"/>
              </a:rPr>
              <a:t>https://github.com/geromeandrew/IBM-Applied-Data-Science-Capstone/blob/main/jupyter-labs-eda-dataviz.ipynb</a:t>
            </a:r>
            <a:endParaRPr lang="en-PH" sz="1400" spc="-50" dirty="0">
              <a:solidFill>
                <a:srgbClr val="292929"/>
              </a:solidFill>
              <a:latin typeface="Microsoft Sans Serif"/>
              <a:cs typeface="Microsoft Sans Serif"/>
            </a:endParaRPr>
          </a:p>
          <a:p>
            <a:pPr marL="241300" indent="-228600">
              <a:lnSpc>
                <a:spcPct val="100000"/>
              </a:lnSpc>
              <a:spcBef>
                <a:spcPts val="100"/>
              </a:spcBef>
              <a:buFont typeface="Arial MT"/>
              <a:buChar char="•"/>
              <a:tabLst>
                <a:tab pos="240665" algn="l"/>
                <a:tab pos="241300" algn="l"/>
              </a:tabLst>
            </a:pPr>
            <a:endParaRPr sz="1400" dirty="0">
              <a:latin typeface="Microsoft Sans Serif"/>
              <a:cs typeface="Microsoft Sans Serif"/>
            </a:endParaRPr>
          </a:p>
        </p:txBody>
      </p:sp>
      <p:pic>
        <p:nvPicPr>
          <p:cNvPr id="4" name="object 4"/>
          <p:cNvPicPr/>
          <p:nvPr/>
        </p:nvPicPr>
        <p:blipFill>
          <a:blip r:embed="rId3" cstate="print"/>
          <a:stretch>
            <a:fillRect/>
          </a:stretch>
        </p:blipFill>
        <p:spPr>
          <a:xfrm>
            <a:off x="769619" y="3429000"/>
            <a:ext cx="9441180" cy="2382520"/>
          </a:xfrm>
          <a:prstGeom prst="rect">
            <a:avLst/>
          </a:prstGeom>
        </p:spPr>
      </p:pic>
      <p:sp>
        <p:nvSpPr>
          <p:cNvPr id="5" name="object 5"/>
          <p:cNvSpPr txBox="1"/>
          <p:nvPr/>
        </p:nvSpPr>
        <p:spPr>
          <a:xfrm>
            <a:off x="11112245" y="6081077"/>
            <a:ext cx="269240" cy="269875"/>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1C7CDB"/>
                </a:solidFill>
                <a:latin typeface="Microsoft Sans Serif"/>
                <a:cs typeface="Microsoft Sans Serif"/>
              </a:rPr>
              <a:t>12</a:t>
            </a:r>
            <a:endParaRPr sz="1600">
              <a:latin typeface="Microsoft Sans Serif"/>
              <a:cs typeface="Microsoft Sans Serif"/>
            </a:endParaRPr>
          </a:p>
        </p:txBody>
      </p:sp>
      <p:sp>
        <p:nvSpPr>
          <p:cNvPr id="6" name="object 6"/>
          <p:cNvSpPr txBox="1">
            <a:spLocks noGrp="1"/>
          </p:cNvSpPr>
          <p:nvPr>
            <p:ph type="title"/>
          </p:nvPr>
        </p:nvSpPr>
        <p:spPr>
          <a:xfrm>
            <a:off x="848994" y="418528"/>
            <a:ext cx="5630545" cy="589915"/>
          </a:xfrm>
          <a:prstGeom prst="rect">
            <a:avLst/>
          </a:prstGeom>
        </p:spPr>
        <p:txBody>
          <a:bodyPr vert="horz" wrap="square" lIns="0" tIns="12700" rIns="0" bIns="0" rtlCol="0">
            <a:spAutoFit/>
          </a:bodyPr>
          <a:lstStyle/>
          <a:p>
            <a:pPr marL="12700">
              <a:lnSpc>
                <a:spcPct val="100000"/>
              </a:lnSpc>
              <a:spcBef>
                <a:spcPts val="100"/>
              </a:spcBef>
            </a:pPr>
            <a:r>
              <a:rPr spc="-270" dirty="0"/>
              <a:t>EDA</a:t>
            </a:r>
            <a:r>
              <a:rPr spc="120" dirty="0"/>
              <a:t> </a:t>
            </a:r>
            <a:r>
              <a:rPr spc="5" dirty="0"/>
              <a:t>with</a:t>
            </a:r>
            <a:r>
              <a:rPr spc="120" dirty="0"/>
              <a:t> </a:t>
            </a:r>
            <a:r>
              <a:rPr spc="-120" dirty="0"/>
              <a:t>Data</a:t>
            </a:r>
            <a:r>
              <a:rPr spc="135" dirty="0"/>
              <a:t> </a:t>
            </a:r>
            <a:r>
              <a:rPr spc="-75" dirty="0"/>
              <a:t>Visualization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343067"/>
            <a:ext cx="10532745" cy="5008245"/>
          </a:xfrm>
          <a:prstGeom prst="rect">
            <a:avLst/>
          </a:prstGeom>
        </p:spPr>
        <p:txBody>
          <a:bodyPr vert="horz" wrap="square" lIns="0" tIns="112395" rIns="0" bIns="0" rtlCol="0">
            <a:spAutoFit/>
          </a:bodyPr>
          <a:lstStyle/>
          <a:p>
            <a:pPr marL="241300" indent="-228600">
              <a:lnSpc>
                <a:spcPct val="100000"/>
              </a:lnSpc>
              <a:spcBef>
                <a:spcPts val="885"/>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following</a:t>
            </a:r>
            <a:r>
              <a:rPr sz="2200" spc="80" dirty="0">
                <a:solidFill>
                  <a:srgbClr val="292929"/>
                </a:solidFill>
                <a:latin typeface="Microsoft Sans Serif"/>
                <a:cs typeface="Microsoft Sans Serif"/>
              </a:rPr>
              <a:t> </a:t>
            </a:r>
            <a:r>
              <a:rPr sz="2200" spc="-200" dirty="0">
                <a:solidFill>
                  <a:srgbClr val="292929"/>
                </a:solidFill>
                <a:latin typeface="Microsoft Sans Serif"/>
                <a:cs typeface="Microsoft Sans Serif"/>
              </a:rPr>
              <a:t>SQL</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queries</a:t>
            </a:r>
            <a:r>
              <a:rPr sz="2200" spc="80"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performed:</a:t>
            </a:r>
            <a:endParaRPr sz="2200">
              <a:latin typeface="Microsoft Sans Serif"/>
              <a:cs typeface="Microsoft Sans Serif"/>
            </a:endParaRPr>
          </a:p>
          <a:p>
            <a:pPr marL="698500" lvl="1" indent="-228600">
              <a:lnSpc>
                <a:spcPct val="100000"/>
              </a:lnSpc>
              <a:spcBef>
                <a:spcPts val="640"/>
              </a:spcBef>
              <a:buFont typeface="Arial MT"/>
              <a:buChar char="•"/>
              <a:tabLst>
                <a:tab pos="697865" algn="l"/>
                <a:tab pos="698500" algn="l"/>
              </a:tabLst>
            </a:pPr>
            <a:r>
              <a:rPr sz="1800" spc="-114" dirty="0">
                <a:solidFill>
                  <a:srgbClr val="292929"/>
                </a:solidFill>
                <a:latin typeface="Microsoft Sans Serif"/>
                <a:cs typeface="Microsoft Sans Serif"/>
              </a:rPr>
              <a:t>Names</a:t>
            </a:r>
            <a:r>
              <a:rPr sz="1800" spc="55"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5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40" dirty="0">
                <a:solidFill>
                  <a:srgbClr val="292929"/>
                </a:solidFill>
                <a:latin typeface="Microsoft Sans Serif"/>
                <a:cs typeface="Microsoft Sans Serif"/>
              </a:rPr>
              <a:t> </a:t>
            </a:r>
            <a:r>
              <a:rPr sz="1800" spc="-35" dirty="0">
                <a:solidFill>
                  <a:srgbClr val="292929"/>
                </a:solidFill>
                <a:latin typeface="Microsoft Sans Serif"/>
                <a:cs typeface="Microsoft Sans Serif"/>
              </a:rPr>
              <a:t>unique</a:t>
            </a:r>
            <a:r>
              <a:rPr sz="1800" spc="25" dirty="0">
                <a:solidFill>
                  <a:srgbClr val="292929"/>
                </a:solidFill>
                <a:latin typeface="Microsoft Sans Serif"/>
                <a:cs typeface="Microsoft Sans Serif"/>
              </a:rPr>
              <a:t> </a:t>
            </a:r>
            <a:r>
              <a:rPr sz="1800" spc="-60" dirty="0">
                <a:solidFill>
                  <a:srgbClr val="292929"/>
                </a:solidFill>
                <a:latin typeface="Microsoft Sans Serif"/>
                <a:cs typeface="Microsoft Sans Serif"/>
              </a:rPr>
              <a:t>launch</a:t>
            </a:r>
            <a:r>
              <a:rPr sz="1800" spc="45" dirty="0">
                <a:solidFill>
                  <a:srgbClr val="292929"/>
                </a:solidFill>
                <a:latin typeface="Microsoft Sans Serif"/>
                <a:cs typeface="Microsoft Sans Serif"/>
              </a:rPr>
              <a:t> </a:t>
            </a:r>
            <a:r>
              <a:rPr sz="1800" spc="-50" dirty="0">
                <a:solidFill>
                  <a:srgbClr val="292929"/>
                </a:solidFill>
                <a:latin typeface="Microsoft Sans Serif"/>
                <a:cs typeface="Microsoft Sans Serif"/>
              </a:rPr>
              <a:t>sites</a:t>
            </a:r>
            <a:r>
              <a:rPr sz="1800" spc="70" dirty="0">
                <a:solidFill>
                  <a:srgbClr val="292929"/>
                </a:solidFill>
                <a:latin typeface="Microsoft Sans Serif"/>
                <a:cs typeface="Microsoft Sans Serif"/>
              </a:rPr>
              <a:t> </a:t>
            </a:r>
            <a:r>
              <a:rPr sz="1800" spc="-10" dirty="0">
                <a:solidFill>
                  <a:srgbClr val="292929"/>
                </a:solidFill>
                <a:latin typeface="Microsoft Sans Serif"/>
                <a:cs typeface="Microsoft Sans Serif"/>
              </a:rPr>
              <a:t>in</a:t>
            </a:r>
            <a:r>
              <a:rPr sz="1800" spc="4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60" dirty="0">
                <a:solidFill>
                  <a:srgbClr val="292929"/>
                </a:solidFill>
                <a:latin typeface="Microsoft Sans Serif"/>
                <a:cs typeface="Microsoft Sans Serif"/>
              </a:rPr>
              <a:t> </a:t>
            </a:r>
            <a:r>
              <a:rPr sz="1800" spc="-95" dirty="0">
                <a:solidFill>
                  <a:srgbClr val="292929"/>
                </a:solidFill>
                <a:latin typeface="Microsoft Sans Serif"/>
                <a:cs typeface="Microsoft Sans Serif"/>
              </a:rPr>
              <a:t>space</a:t>
            </a:r>
            <a:r>
              <a:rPr sz="1800" spc="75" dirty="0">
                <a:solidFill>
                  <a:srgbClr val="292929"/>
                </a:solidFill>
                <a:latin typeface="Microsoft Sans Serif"/>
                <a:cs typeface="Microsoft Sans Serif"/>
              </a:rPr>
              <a:t> </a:t>
            </a:r>
            <a:r>
              <a:rPr sz="1800" spc="-55" dirty="0">
                <a:solidFill>
                  <a:srgbClr val="292929"/>
                </a:solidFill>
                <a:latin typeface="Microsoft Sans Serif"/>
                <a:cs typeface="Microsoft Sans Serif"/>
              </a:rPr>
              <a:t>mission;</a:t>
            </a:r>
            <a:endParaRPr sz="1800">
              <a:latin typeface="Microsoft Sans Serif"/>
              <a:cs typeface="Microsoft Sans Serif"/>
            </a:endParaRPr>
          </a:p>
          <a:p>
            <a:pPr marL="698500" lvl="1" indent="-228600">
              <a:lnSpc>
                <a:spcPct val="100000"/>
              </a:lnSpc>
              <a:spcBef>
                <a:spcPts val="600"/>
              </a:spcBef>
              <a:buFont typeface="Arial MT"/>
              <a:buChar char="•"/>
              <a:tabLst>
                <a:tab pos="697865" algn="l"/>
                <a:tab pos="698500" algn="l"/>
              </a:tabLst>
            </a:pPr>
            <a:r>
              <a:rPr sz="1800" spc="-65" dirty="0">
                <a:solidFill>
                  <a:srgbClr val="292929"/>
                </a:solidFill>
                <a:latin typeface="Microsoft Sans Serif"/>
                <a:cs typeface="Microsoft Sans Serif"/>
              </a:rPr>
              <a:t>Top</a:t>
            </a:r>
            <a:r>
              <a:rPr sz="1800" spc="40" dirty="0">
                <a:solidFill>
                  <a:srgbClr val="292929"/>
                </a:solidFill>
                <a:latin typeface="Microsoft Sans Serif"/>
                <a:cs typeface="Microsoft Sans Serif"/>
              </a:rPr>
              <a:t> </a:t>
            </a:r>
            <a:r>
              <a:rPr sz="1800" spc="85" dirty="0">
                <a:solidFill>
                  <a:srgbClr val="292929"/>
                </a:solidFill>
                <a:latin typeface="Microsoft Sans Serif"/>
                <a:cs typeface="Microsoft Sans Serif"/>
              </a:rPr>
              <a:t>5</a:t>
            </a:r>
            <a:r>
              <a:rPr sz="1800" spc="55" dirty="0">
                <a:solidFill>
                  <a:srgbClr val="292929"/>
                </a:solidFill>
                <a:latin typeface="Microsoft Sans Serif"/>
                <a:cs typeface="Microsoft Sans Serif"/>
              </a:rPr>
              <a:t> </a:t>
            </a:r>
            <a:r>
              <a:rPr sz="1800" spc="-60" dirty="0">
                <a:solidFill>
                  <a:srgbClr val="292929"/>
                </a:solidFill>
                <a:latin typeface="Microsoft Sans Serif"/>
                <a:cs typeface="Microsoft Sans Serif"/>
              </a:rPr>
              <a:t>launch</a:t>
            </a:r>
            <a:r>
              <a:rPr sz="1800" spc="40" dirty="0">
                <a:solidFill>
                  <a:srgbClr val="292929"/>
                </a:solidFill>
                <a:latin typeface="Microsoft Sans Serif"/>
                <a:cs typeface="Microsoft Sans Serif"/>
              </a:rPr>
              <a:t> </a:t>
            </a:r>
            <a:r>
              <a:rPr sz="1800" spc="-50" dirty="0">
                <a:solidFill>
                  <a:srgbClr val="292929"/>
                </a:solidFill>
                <a:latin typeface="Microsoft Sans Serif"/>
                <a:cs typeface="Microsoft Sans Serif"/>
              </a:rPr>
              <a:t>sites</a:t>
            </a:r>
            <a:r>
              <a:rPr sz="1800" spc="70" dirty="0">
                <a:solidFill>
                  <a:srgbClr val="292929"/>
                </a:solidFill>
                <a:latin typeface="Microsoft Sans Serif"/>
                <a:cs typeface="Microsoft Sans Serif"/>
              </a:rPr>
              <a:t> </a:t>
            </a:r>
            <a:r>
              <a:rPr sz="1800" spc="-65" dirty="0">
                <a:solidFill>
                  <a:srgbClr val="292929"/>
                </a:solidFill>
                <a:latin typeface="Microsoft Sans Serif"/>
                <a:cs typeface="Microsoft Sans Serif"/>
              </a:rPr>
              <a:t>whose</a:t>
            </a:r>
            <a:r>
              <a:rPr sz="1800" spc="40" dirty="0">
                <a:solidFill>
                  <a:srgbClr val="292929"/>
                </a:solidFill>
                <a:latin typeface="Microsoft Sans Serif"/>
                <a:cs typeface="Microsoft Sans Serif"/>
              </a:rPr>
              <a:t> </a:t>
            </a:r>
            <a:r>
              <a:rPr sz="1800" spc="-90" dirty="0">
                <a:solidFill>
                  <a:srgbClr val="292929"/>
                </a:solidFill>
                <a:latin typeface="Microsoft Sans Serif"/>
                <a:cs typeface="Microsoft Sans Serif"/>
              </a:rPr>
              <a:t>name</a:t>
            </a:r>
            <a:r>
              <a:rPr sz="1800" spc="55" dirty="0">
                <a:solidFill>
                  <a:srgbClr val="292929"/>
                </a:solidFill>
                <a:latin typeface="Microsoft Sans Serif"/>
                <a:cs typeface="Microsoft Sans Serif"/>
              </a:rPr>
              <a:t> </a:t>
            </a:r>
            <a:r>
              <a:rPr sz="1800" spc="-20" dirty="0">
                <a:solidFill>
                  <a:srgbClr val="292929"/>
                </a:solidFill>
                <a:latin typeface="Microsoft Sans Serif"/>
                <a:cs typeface="Microsoft Sans Serif"/>
              </a:rPr>
              <a:t>begin</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with</a:t>
            </a:r>
            <a:r>
              <a:rPr sz="1800" spc="4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60" dirty="0">
                <a:solidFill>
                  <a:srgbClr val="292929"/>
                </a:solidFill>
                <a:latin typeface="Microsoft Sans Serif"/>
                <a:cs typeface="Microsoft Sans Serif"/>
              </a:rPr>
              <a:t> </a:t>
            </a:r>
            <a:r>
              <a:rPr sz="1800" spc="-10" dirty="0">
                <a:solidFill>
                  <a:srgbClr val="292929"/>
                </a:solidFill>
                <a:latin typeface="Microsoft Sans Serif"/>
                <a:cs typeface="Microsoft Sans Serif"/>
              </a:rPr>
              <a:t>string</a:t>
            </a:r>
            <a:r>
              <a:rPr sz="1800" spc="70" dirty="0">
                <a:solidFill>
                  <a:srgbClr val="292929"/>
                </a:solidFill>
                <a:latin typeface="Microsoft Sans Serif"/>
                <a:cs typeface="Microsoft Sans Serif"/>
              </a:rPr>
              <a:t> </a:t>
            </a:r>
            <a:r>
              <a:rPr sz="1800" spc="-114" dirty="0">
                <a:solidFill>
                  <a:srgbClr val="292929"/>
                </a:solidFill>
                <a:latin typeface="Microsoft Sans Serif"/>
                <a:cs typeface="Microsoft Sans Serif"/>
              </a:rPr>
              <a:t>'CCA’;</a:t>
            </a:r>
            <a:endParaRPr sz="1800">
              <a:latin typeface="Microsoft Sans Serif"/>
              <a:cs typeface="Microsoft Sans Serif"/>
            </a:endParaRPr>
          </a:p>
          <a:p>
            <a:pPr marL="698500" lvl="1" indent="-228600">
              <a:lnSpc>
                <a:spcPct val="100000"/>
              </a:lnSpc>
              <a:spcBef>
                <a:spcPts val="600"/>
              </a:spcBef>
              <a:buFont typeface="Arial MT"/>
              <a:buChar char="•"/>
              <a:tabLst>
                <a:tab pos="697865" algn="l"/>
                <a:tab pos="698500" algn="l"/>
              </a:tabLst>
            </a:pPr>
            <a:r>
              <a:rPr sz="1800" spc="-45" dirty="0">
                <a:solidFill>
                  <a:srgbClr val="292929"/>
                </a:solidFill>
                <a:latin typeface="Microsoft Sans Serif"/>
                <a:cs typeface="Microsoft Sans Serif"/>
              </a:rPr>
              <a:t>Total</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payload</a:t>
            </a:r>
            <a:r>
              <a:rPr sz="1800" spc="50" dirty="0">
                <a:solidFill>
                  <a:srgbClr val="292929"/>
                </a:solidFill>
                <a:latin typeface="Microsoft Sans Serif"/>
                <a:cs typeface="Microsoft Sans Serif"/>
              </a:rPr>
              <a:t> </a:t>
            </a:r>
            <a:r>
              <a:rPr sz="1800" spc="-120" dirty="0">
                <a:solidFill>
                  <a:srgbClr val="292929"/>
                </a:solidFill>
                <a:latin typeface="Microsoft Sans Serif"/>
                <a:cs typeface="Microsoft Sans Serif"/>
              </a:rPr>
              <a:t>mass</a:t>
            </a:r>
            <a:r>
              <a:rPr sz="1800" spc="75" dirty="0">
                <a:solidFill>
                  <a:srgbClr val="292929"/>
                </a:solidFill>
                <a:latin typeface="Microsoft Sans Serif"/>
                <a:cs typeface="Microsoft Sans Serif"/>
              </a:rPr>
              <a:t> </a:t>
            </a:r>
            <a:r>
              <a:rPr sz="1800" spc="-45" dirty="0">
                <a:solidFill>
                  <a:srgbClr val="292929"/>
                </a:solidFill>
                <a:latin typeface="Microsoft Sans Serif"/>
                <a:cs typeface="Microsoft Sans Serif"/>
              </a:rPr>
              <a:t>carried</a:t>
            </a:r>
            <a:r>
              <a:rPr sz="1800" spc="90" dirty="0">
                <a:solidFill>
                  <a:srgbClr val="292929"/>
                </a:solidFill>
                <a:latin typeface="Microsoft Sans Serif"/>
                <a:cs typeface="Microsoft Sans Serif"/>
              </a:rPr>
              <a:t> </a:t>
            </a:r>
            <a:r>
              <a:rPr sz="1800" spc="-35" dirty="0">
                <a:solidFill>
                  <a:srgbClr val="292929"/>
                </a:solidFill>
                <a:latin typeface="Microsoft Sans Serif"/>
                <a:cs typeface="Microsoft Sans Serif"/>
              </a:rPr>
              <a:t>by</a:t>
            </a:r>
            <a:r>
              <a:rPr sz="1800" spc="75" dirty="0">
                <a:solidFill>
                  <a:srgbClr val="292929"/>
                </a:solidFill>
                <a:latin typeface="Microsoft Sans Serif"/>
                <a:cs typeface="Microsoft Sans Serif"/>
              </a:rPr>
              <a:t> </a:t>
            </a:r>
            <a:r>
              <a:rPr sz="1800" spc="-30" dirty="0">
                <a:solidFill>
                  <a:srgbClr val="292929"/>
                </a:solidFill>
                <a:latin typeface="Microsoft Sans Serif"/>
                <a:cs typeface="Microsoft Sans Serif"/>
              </a:rPr>
              <a:t>boosters</a:t>
            </a:r>
            <a:r>
              <a:rPr sz="1800" spc="35" dirty="0">
                <a:solidFill>
                  <a:srgbClr val="292929"/>
                </a:solidFill>
                <a:latin typeface="Microsoft Sans Serif"/>
                <a:cs typeface="Microsoft Sans Serif"/>
              </a:rPr>
              <a:t> </a:t>
            </a:r>
            <a:r>
              <a:rPr sz="1800" spc="-60" dirty="0">
                <a:solidFill>
                  <a:srgbClr val="292929"/>
                </a:solidFill>
                <a:latin typeface="Microsoft Sans Serif"/>
                <a:cs typeface="Microsoft Sans Serif"/>
              </a:rPr>
              <a:t>launched</a:t>
            </a:r>
            <a:r>
              <a:rPr sz="1800" spc="50" dirty="0">
                <a:solidFill>
                  <a:srgbClr val="292929"/>
                </a:solidFill>
                <a:latin typeface="Microsoft Sans Serif"/>
                <a:cs typeface="Microsoft Sans Serif"/>
              </a:rPr>
              <a:t> </a:t>
            </a:r>
            <a:r>
              <a:rPr sz="1800" spc="-35" dirty="0">
                <a:solidFill>
                  <a:srgbClr val="292929"/>
                </a:solidFill>
                <a:latin typeface="Microsoft Sans Serif"/>
                <a:cs typeface="Microsoft Sans Serif"/>
              </a:rPr>
              <a:t>by</a:t>
            </a:r>
            <a:r>
              <a:rPr sz="1800" spc="70" dirty="0">
                <a:solidFill>
                  <a:srgbClr val="292929"/>
                </a:solidFill>
                <a:latin typeface="Microsoft Sans Serif"/>
                <a:cs typeface="Microsoft Sans Serif"/>
              </a:rPr>
              <a:t> </a:t>
            </a:r>
            <a:r>
              <a:rPr sz="1800" spc="-135" dirty="0">
                <a:solidFill>
                  <a:srgbClr val="292929"/>
                </a:solidFill>
                <a:latin typeface="Microsoft Sans Serif"/>
                <a:cs typeface="Microsoft Sans Serif"/>
              </a:rPr>
              <a:t>NASA</a:t>
            </a:r>
            <a:r>
              <a:rPr sz="1800" spc="40" dirty="0">
                <a:solidFill>
                  <a:srgbClr val="292929"/>
                </a:solidFill>
                <a:latin typeface="Microsoft Sans Serif"/>
                <a:cs typeface="Microsoft Sans Serif"/>
              </a:rPr>
              <a:t> </a:t>
            </a:r>
            <a:r>
              <a:rPr sz="1800" spc="-185" dirty="0">
                <a:solidFill>
                  <a:srgbClr val="292929"/>
                </a:solidFill>
                <a:latin typeface="Microsoft Sans Serif"/>
                <a:cs typeface="Microsoft Sans Serif"/>
              </a:rPr>
              <a:t>(CRS);</a:t>
            </a:r>
            <a:endParaRPr sz="1800">
              <a:latin typeface="Microsoft Sans Serif"/>
              <a:cs typeface="Microsoft Sans Serif"/>
            </a:endParaRPr>
          </a:p>
          <a:p>
            <a:pPr marL="698500" lvl="1" indent="-228600">
              <a:lnSpc>
                <a:spcPct val="100000"/>
              </a:lnSpc>
              <a:spcBef>
                <a:spcPts val="605"/>
              </a:spcBef>
              <a:buFont typeface="Arial MT"/>
              <a:buChar char="•"/>
              <a:tabLst>
                <a:tab pos="697865" algn="l"/>
                <a:tab pos="698500" algn="l"/>
              </a:tabLst>
            </a:pPr>
            <a:r>
              <a:rPr sz="1800" spc="-65" dirty="0">
                <a:solidFill>
                  <a:srgbClr val="292929"/>
                </a:solidFill>
                <a:latin typeface="Microsoft Sans Serif"/>
                <a:cs typeface="Microsoft Sans Serif"/>
              </a:rPr>
              <a:t>Average</a:t>
            </a:r>
            <a:r>
              <a:rPr sz="1800" spc="75" dirty="0">
                <a:solidFill>
                  <a:srgbClr val="292929"/>
                </a:solidFill>
                <a:latin typeface="Microsoft Sans Serif"/>
                <a:cs typeface="Microsoft Sans Serif"/>
              </a:rPr>
              <a:t> </a:t>
            </a:r>
            <a:r>
              <a:rPr sz="1800" spc="-40" dirty="0">
                <a:solidFill>
                  <a:srgbClr val="292929"/>
                </a:solidFill>
                <a:latin typeface="Microsoft Sans Serif"/>
                <a:cs typeface="Microsoft Sans Serif"/>
              </a:rPr>
              <a:t>payload</a:t>
            </a:r>
            <a:r>
              <a:rPr sz="1800" spc="40" dirty="0">
                <a:solidFill>
                  <a:srgbClr val="292929"/>
                </a:solidFill>
                <a:latin typeface="Microsoft Sans Serif"/>
                <a:cs typeface="Microsoft Sans Serif"/>
              </a:rPr>
              <a:t> </a:t>
            </a:r>
            <a:r>
              <a:rPr sz="1800" spc="-120" dirty="0">
                <a:solidFill>
                  <a:srgbClr val="292929"/>
                </a:solidFill>
                <a:latin typeface="Microsoft Sans Serif"/>
                <a:cs typeface="Microsoft Sans Serif"/>
              </a:rPr>
              <a:t>mass</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carried</a:t>
            </a:r>
            <a:r>
              <a:rPr sz="1800" spc="85" dirty="0">
                <a:solidFill>
                  <a:srgbClr val="292929"/>
                </a:solidFill>
                <a:latin typeface="Microsoft Sans Serif"/>
                <a:cs typeface="Microsoft Sans Serif"/>
              </a:rPr>
              <a:t> </a:t>
            </a:r>
            <a:r>
              <a:rPr sz="1800" spc="-30" dirty="0">
                <a:solidFill>
                  <a:srgbClr val="292929"/>
                </a:solidFill>
                <a:latin typeface="Microsoft Sans Serif"/>
                <a:cs typeface="Microsoft Sans Serif"/>
              </a:rPr>
              <a:t>by</a:t>
            </a:r>
            <a:r>
              <a:rPr sz="1800" spc="55" dirty="0">
                <a:solidFill>
                  <a:srgbClr val="292929"/>
                </a:solidFill>
                <a:latin typeface="Microsoft Sans Serif"/>
                <a:cs typeface="Microsoft Sans Serif"/>
              </a:rPr>
              <a:t> </a:t>
            </a:r>
            <a:r>
              <a:rPr sz="1800" spc="-20" dirty="0">
                <a:solidFill>
                  <a:srgbClr val="292929"/>
                </a:solidFill>
                <a:latin typeface="Microsoft Sans Serif"/>
                <a:cs typeface="Microsoft Sans Serif"/>
              </a:rPr>
              <a:t>booster</a:t>
            </a:r>
            <a:r>
              <a:rPr sz="1800" spc="40" dirty="0">
                <a:solidFill>
                  <a:srgbClr val="292929"/>
                </a:solidFill>
                <a:latin typeface="Microsoft Sans Serif"/>
                <a:cs typeface="Microsoft Sans Serif"/>
              </a:rPr>
              <a:t> </a:t>
            </a:r>
            <a:r>
              <a:rPr sz="1800" spc="-45" dirty="0">
                <a:solidFill>
                  <a:srgbClr val="292929"/>
                </a:solidFill>
                <a:latin typeface="Microsoft Sans Serif"/>
                <a:cs typeface="Microsoft Sans Serif"/>
              </a:rPr>
              <a:t>version</a:t>
            </a:r>
            <a:r>
              <a:rPr sz="1800" spc="65" dirty="0">
                <a:solidFill>
                  <a:srgbClr val="292929"/>
                </a:solidFill>
                <a:latin typeface="Microsoft Sans Serif"/>
                <a:cs typeface="Microsoft Sans Serif"/>
              </a:rPr>
              <a:t> </a:t>
            </a:r>
            <a:r>
              <a:rPr sz="1800" spc="-30" dirty="0">
                <a:solidFill>
                  <a:srgbClr val="292929"/>
                </a:solidFill>
                <a:latin typeface="Microsoft Sans Serif"/>
                <a:cs typeface="Microsoft Sans Serif"/>
              </a:rPr>
              <a:t>F9</a:t>
            </a:r>
            <a:r>
              <a:rPr sz="1800" spc="40" dirty="0">
                <a:solidFill>
                  <a:srgbClr val="292929"/>
                </a:solidFill>
                <a:latin typeface="Microsoft Sans Serif"/>
                <a:cs typeface="Microsoft Sans Serif"/>
              </a:rPr>
              <a:t> </a:t>
            </a:r>
            <a:r>
              <a:rPr sz="1800" spc="-20" dirty="0">
                <a:solidFill>
                  <a:srgbClr val="292929"/>
                </a:solidFill>
                <a:latin typeface="Microsoft Sans Serif"/>
                <a:cs typeface="Microsoft Sans Serif"/>
              </a:rPr>
              <a:t>v1.1;</a:t>
            </a:r>
            <a:endParaRPr sz="1800">
              <a:latin typeface="Microsoft Sans Serif"/>
              <a:cs typeface="Microsoft Sans Serif"/>
            </a:endParaRPr>
          </a:p>
          <a:p>
            <a:pPr marL="698500" lvl="1" indent="-228600">
              <a:lnSpc>
                <a:spcPct val="100000"/>
              </a:lnSpc>
              <a:spcBef>
                <a:spcPts val="600"/>
              </a:spcBef>
              <a:buFont typeface="Arial MT"/>
              <a:buChar char="•"/>
              <a:tabLst>
                <a:tab pos="697865" algn="l"/>
                <a:tab pos="698500" algn="l"/>
              </a:tabLst>
            </a:pPr>
            <a:r>
              <a:rPr sz="1800" spc="-55" dirty="0">
                <a:solidFill>
                  <a:srgbClr val="292929"/>
                </a:solidFill>
                <a:latin typeface="Microsoft Sans Serif"/>
                <a:cs typeface="Microsoft Sans Serif"/>
              </a:rPr>
              <a:t>Date</a:t>
            </a:r>
            <a:r>
              <a:rPr sz="1800" spc="75" dirty="0">
                <a:solidFill>
                  <a:srgbClr val="292929"/>
                </a:solidFill>
                <a:latin typeface="Microsoft Sans Serif"/>
                <a:cs typeface="Microsoft Sans Serif"/>
              </a:rPr>
              <a:t> </a:t>
            </a:r>
            <a:r>
              <a:rPr sz="1800" spc="-65" dirty="0">
                <a:solidFill>
                  <a:srgbClr val="292929"/>
                </a:solidFill>
                <a:latin typeface="Microsoft Sans Serif"/>
                <a:cs typeface="Microsoft Sans Serif"/>
              </a:rPr>
              <a:t>when</a:t>
            </a:r>
            <a:r>
              <a:rPr sz="1800" spc="5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first</a:t>
            </a:r>
            <a:r>
              <a:rPr sz="1800" spc="75" dirty="0">
                <a:solidFill>
                  <a:srgbClr val="292929"/>
                </a:solidFill>
                <a:latin typeface="Microsoft Sans Serif"/>
                <a:cs typeface="Microsoft Sans Serif"/>
              </a:rPr>
              <a:t> </a:t>
            </a:r>
            <a:r>
              <a:rPr sz="1800" spc="-80" dirty="0">
                <a:solidFill>
                  <a:srgbClr val="292929"/>
                </a:solidFill>
                <a:latin typeface="Microsoft Sans Serif"/>
                <a:cs typeface="Microsoft Sans Serif"/>
              </a:rPr>
              <a:t>successful</a:t>
            </a:r>
            <a:r>
              <a:rPr sz="1800" spc="95" dirty="0">
                <a:solidFill>
                  <a:srgbClr val="292929"/>
                </a:solidFill>
                <a:latin typeface="Microsoft Sans Serif"/>
                <a:cs typeface="Microsoft Sans Serif"/>
              </a:rPr>
              <a:t> </a:t>
            </a:r>
            <a:r>
              <a:rPr sz="1800" spc="-20" dirty="0">
                <a:solidFill>
                  <a:srgbClr val="292929"/>
                </a:solidFill>
                <a:latin typeface="Microsoft Sans Serif"/>
                <a:cs typeface="Microsoft Sans Serif"/>
              </a:rPr>
              <a:t>landing</a:t>
            </a:r>
            <a:r>
              <a:rPr sz="1800" spc="30" dirty="0">
                <a:solidFill>
                  <a:srgbClr val="292929"/>
                </a:solidFill>
                <a:latin typeface="Microsoft Sans Serif"/>
                <a:cs typeface="Microsoft Sans Serif"/>
              </a:rPr>
              <a:t> </a:t>
            </a:r>
            <a:r>
              <a:rPr sz="1800" spc="-45" dirty="0">
                <a:solidFill>
                  <a:srgbClr val="292929"/>
                </a:solidFill>
                <a:latin typeface="Microsoft Sans Serif"/>
                <a:cs typeface="Microsoft Sans Serif"/>
              </a:rPr>
              <a:t>outcome</a:t>
            </a:r>
            <a:r>
              <a:rPr sz="1800" spc="35" dirty="0">
                <a:solidFill>
                  <a:srgbClr val="292929"/>
                </a:solidFill>
                <a:latin typeface="Microsoft Sans Serif"/>
                <a:cs typeface="Microsoft Sans Serif"/>
              </a:rPr>
              <a:t> </a:t>
            </a:r>
            <a:r>
              <a:rPr sz="1800" spc="-10" dirty="0">
                <a:solidFill>
                  <a:srgbClr val="292929"/>
                </a:solidFill>
                <a:latin typeface="Microsoft Sans Serif"/>
                <a:cs typeface="Microsoft Sans Serif"/>
              </a:rPr>
              <a:t>in</a:t>
            </a:r>
            <a:r>
              <a:rPr sz="1800" spc="50" dirty="0">
                <a:solidFill>
                  <a:srgbClr val="292929"/>
                </a:solidFill>
                <a:latin typeface="Microsoft Sans Serif"/>
                <a:cs typeface="Microsoft Sans Serif"/>
              </a:rPr>
              <a:t> </a:t>
            </a:r>
            <a:r>
              <a:rPr sz="1800" spc="-10" dirty="0">
                <a:solidFill>
                  <a:srgbClr val="292929"/>
                </a:solidFill>
                <a:latin typeface="Microsoft Sans Serif"/>
                <a:cs typeface="Microsoft Sans Serif"/>
              </a:rPr>
              <a:t>ground</a:t>
            </a:r>
            <a:r>
              <a:rPr sz="1800" spc="30" dirty="0">
                <a:solidFill>
                  <a:srgbClr val="292929"/>
                </a:solidFill>
                <a:latin typeface="Microsoft Sans Serif"/>
                <a:cs typeface="Microsoft Sans Serif"/>
              </a:rPr>
              <a:t> </a:t>
            </a:r>
            <a:r>
              <a:rPr sz="1800" spc="-30" dirty="0">
                <a:solidFill>
                  <a:srgbClr val="292929"/>
                </a:solidFill>
                <a:latin typeface="Microsoft Sans Serif"/>
                <a:cs typeface="Microsoft Sans Serif"/>
              </a:rPr>
              <a:t>pad</a:t>
            </a:r>
            <a:r>
              <a:rPr sz="1800" spc="45" dirty="0">
                <a:solidFill>
                  <a:srgbClr val="292929"/>
                </a:solidFill>
                <a:latin typeface="Microsoft Sans Serif"/>
                <a:cs typeface="Microsoft Sans Serif"/>
              </a:rPr>
              <a:t> </a:t>
            </a:r>
            <a:r>
              <a:rPr sz="1800" spc="-95" dirty="0">
                <a:solidFill>
                  <a:srgbClr val="292929"/>
                </a:solidFill>
                <a:latin typeface="Microsoft Sans Serif"/>
                <a:cs typeface="Microsoft Sans Serif"/>
              </a:rPr>
              <a:t>was</a:t>
            </a:r>
            <a:r>
              <a:rPr sz="1800" spc="70" dirty="0">
                <a:solidFill>
                  <a:srgbClr val="292929"/>
                </a:solidFill>
                <a:latin typeface="Microsoft Sans Serif"/>
                <a:cs typeface="Microsoft Sans Serif"/>
              </a:rPr>
              <a:t> </a:t>
            </a:r>
            <a:r>
              <a:rPr sz="1800" spc="-70" dirty="0">
                <a:solidFill>
                  <a:srgbClr val="292929"/>
                </a:solidFill>
                <a:latin typeface="Microsoft Sans Serif"/>
                <a:cs typeface="Microsoft Sans Serif"/>
              </a:rPr>
              <a:t>achieved;</a:t>
            </a:r>
            <a:endParaRPr sz="1800">
              <a:latin typeface="Microsoft Sans Serif"/>
              <a:cs typeface="Microsoft Sans Serif"/>
            </a:endParaRPr>
          </a:p>
          <a:p>
            <a:pPr marL="698500" marR="1073150" lvl="1" indent="-228600">
              <a:lnSpc>
                <a:spcPct val="100000"/>
              </a:lnSpc>
              <a:spcBef>
                <a:spcPts val="600"/>
              </a:spcBef>
              <a:buFont typeface="Arial MT"/>
              <a:buChar char="•"/>
              <a:tabLst>
                <a:tab pos="697865" algn="l"/>
                <a:tab pos="698500" algn="l"/>
              </a:tabLst>
            </a:pPr>
            <a:r>
              <a:rPr sz="1800" spc="-114" dirty="0">
                <a:solidFill>
                  <a:srgbClr val="292929"/>
                </a:solidFill>
                <a:latin typeface="Microsoft Sans Serif"/>
                <a:cs typeface="Microsoft Sans Serif"/>
              </a:rPr>
              <a:t>Names</a:t>
            </a:r>
            <a:r>
              <a:rPr sz="1800" spc="60"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6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45" dirty="0">
                <a:solidFill>
                  <a:srgbClr val="292929"/>
                </a:solidFill>
                <a:latin typeface="Microsoft Sans Serif"/>
                <a:cs typeface="Microsoft Sans Serif"/>
              </a:rPr>
              <a:t> </a:t>
            </a:r>
            <a:r>
              <a:rPr sz="1800" spc="-30" dirty="0">
                <a:solidFill>
                  <a:srgbClr val="292929"/>
                </a:solidFill>
                <a:latin typeface="Microsoft Sans Serif"/>
                <a:cs typeface="Microsoft Sans Serif"/>
              </a:rPr>
              <a:t>boosters</a:t>
            </a:r>
            <a:r>
              <a:rPr sz="1800" spc="60" dirty="0">
                <a:solidFill>
                  <a:srgbClr val="292929"/>
                </a:solidFill>
                <a:latin typeface="Microsoft Sans Serif"/>
                <a:cs typeface="Microsoft Sans Serif"/>
              </a:rPr>
              <a:t> </a:t>
            </a:r>
            <a:r>
              <a:rPr sz="1800" spc="-50" dirty="0">
                <a:solidFill>
                  <a:srgbClr val="292929"/>
                </a:solidFill>
                <a:latin typeface="Microsoft Sans Serif"/>
                <a:cs typeface="Microsoft Sans Serif"/>
              </a:rPr>
              <a:t>which</a:t>
            </a:r>
            <a:r>
              <a:rPr sz="1800" spc="55" dirty="0">
                <a:solidFill>
                  <a:srgbClr val="292929"/>
                </a:solidFill>
                <a:latin typeface="Microsoft Sans Serif"/>
                <a:cs typeface="Microsoft Sans Serif"/>
              </a:rPr>
              <a:t> </a:t>
            </a:r>
            <a:r>
              <a:rPr sz="1800" spc="-85" dirty="0">
                <a:solidFill>
                  <a:srgbClr val="292929"/>
                </a:solidFill>
                <a:latin typeface="Microsoft Sans Serif"/>
                <a:cs typeface="Microsoft Sans Serif"/>
              </a:rPr>
              <a:t>have</a:t>
            </a:r>
            <a:r>
              <a:rPr sz="1800" spc="80" dirty="0">
                <a:solidFill>
                  <a:srgbClr val="292929"/>
                </a:solidFill>
                <a:latin typeface="Microsoft Sans Serif"/>
                <a:cs typeface="Microsoft Sans Serif"/>
              </a:rPr>
              <a:t> </a:t>
            </a:r>
            <a:r>
              <a:rPr sz="1800" spc="-110" dirty="0">
                <a:solidFill>
                  <a:srgbClr val="292929"/>
                </a:solidFill>
                <a:latin typeface="Microsoft Sans Serif"/>
                <a:cs typeface="Microsoft Sans Serif"/>
              </a:rPr>
              <a:t>success</a:t>
            </a:r>
            <a:r>
              <a:rPr sz="1800" spc="75" dirty="0">
                <a:solidFill>
                  <a:srgbClr val="292929"/>
                </a:solidFill>
                <a:latin typeface="Microsoft Sans Serif"/>
                <a:cs typeface="Microsoft Sans Serif"/>
              </a:rPr>
              <a:t> </a:t>
            </a:r>
            <a:r>
              <a:rPr sz="1800" spc="-10" dirty="0">
                <a:solidFill>
                  <a:srgbClr val="292929"/>
                </a:solidFill>
                <a:latin typeface="Microsoft Sans Serif"/>
                <a:cs typeface="Microsoft Sans Serif"/>
              </a:rPr>
              <a:t>in</a:t>
            </a:r>
            <a:r>
              <a:rPr sz="1800" spc="50" dirty="0">
                <a:solidFill>
                  <a:srgbClr val="292929"/>
                </a:solidFill>
                <a:latin typeface="Microsoft Sans Serif"/>
                <a:cs typeface="Microsoft Sans Serif"/>
              </a:rPr>
              <a:t> </a:t>
            </a:r>
            <a:r>
              <a:rPr sz="1800" spc="-25" dirty="0">
                <a:solidFill>
                  <a:srgbClr val="292929"/>
                </a:solidFill>
                <a:latin typeface="Microsoft Sans Serif"/>
                <a:cs typeface="Microsoft Sans Serif"/>
              </a:rPr>
              <a:t>drone</a:t>
            </a:r>
            <a:r>
              <a:rPr sz="1800" spc="50" dirty="0">
                <a:solidFill>
                  <a:srgbClr val="292929"/>
                </a:solidFill>
                <a:latin typeface="Microsoft Sans Serif"/>
                <a:cs typeface="Microsoft Sans Serif"/>
              </a:rPr>
              <a:t> </a:t>
            </a:r>
            <a:r>
              <a:rPr sz="1800" spc="-35" dirty="0">
                <a:solidFill>
                  <a:srgbClr val="292929"/>
                </a:solidFill>
                <a:latin typeface="Microsoft Sans Serif"/>
                <a:cs typeface="Microsoft Sans Serif"/>
              </a:rPr>
              <a:t>ship</a:t>
            </a:r>
            <a:r>
              <a:rPr sz="1800" spc="55"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50" dirty="0">
                <a:solidFill>
                  <a:srgbClr val="292929"/>
                </a:solidFill>
                <a:latin typeface="Microsoft Sans Serif"/>
                <a:cs typeface="Microsoft Sans Serif"/>
              </a:rPr>
              <a:t> </a:t>
            </a:r>
            <a:r>
              <a:rPr sz="1800" spc="-85" dirty="0">
                <a:solidFill>
                  <a:srgbClr val="292929"/>
                </a:solidFill>
                <a:latin typeface="Microsoft Sans Serif"/>
                <a:cs typeface="Microsoft Sans Serif"/>
              </a:rPr>
              <a:t>have</a:t>
            </a:r>
            <a:r>
              <a:rPr sz="1800" spc="80" dirty="0">
                <a:solidFill>
                  <a:srgbClr val="292929"/>
                </a:solidFill>
                <a:latin typeface="Microsoft Sans Serif"/>
                <a:cs typeface="Microsoft Sans Serif"/>
              </a:rPr>
              <a:t> </a:t>
            </a:r>
            <a:r>
              <a:rPr sz="1800" spc="-40" dirty="0">
                <a:solidFill>
                  <a:srgbClr val="292929"/>
                </a:solidFill>
                <a:latin typeface="Microsoft Sans Serif"/>
                <a:cs typeface="Microsoft Sans Serif"/>
              </a:rPr>
              <a:t>payload</a:t>
            </a:r>
            <a:r>
              <a:rPr sz="1800" spc="45" dirty="0">
                <a:solidFill>
                  <a:srgbClr val="292929"/>
                </a:solidFill>
                <a:latin typeface="Microsoft Sans Serif"/>
                <a:cs typeface="Microsoft Sans Serif"/>
              </a:rPr>
              <a:t> </a:t>
            </a:r>
            <a:r>
              <a:rPr sz="1800" spc="-120" dirty="0">
                <a:solidFill>
                  <a:srgbClr val="292929"/>
                </a:solidFill>
                <a:latin typeface="Microsoft Sans Serif"/>
                <a:cs typeface="Microsoft Sans Serif"/>
              </a:rPr>
              <a:t>mass</a:t>
            </a:r>
            <a:r>
              <a:rPr sz="1800" spc="80" dirty="0">
                <a:solidFill>
                  <a:srgbClr val="292929"/>
                </a:solidFill>
                <a:latin typeface="Microsoft Sans Serif"/>
                <a:cs typeface="Microsoft Sans Serif"/>
              </a:rPr>
              <a:t> </a:t>
            </a:r>
            <a:r>
              <a:rPr sz="1800" spc="-45" dirty="0">
                <a:solidFill>
                  <a:srgbClr val="292929"/>
                </a:solidFill>
                <a:latin typeface="Microsoft Sans Serif"/>
                <a:cs typeface="Microsoft Sans Serif"/>
              </a:rPr>
              <a:t>between </a:t>
            </a:r>
            <a:r>
              <a:rPr sz="1800" spc="-465" dirty="0">
                <a:solidFill>
                  <a:srgbClr val="292929"/>
                </a:solidFill>
                <a:latin typeface="Microsoft Sans Serif"/>
                <a:cs typeface="Microsoft Sans Serif"/>
              </a:rPr>
              <a:t> </a:t>
            </a:r>
            <a:r>
              <a:rPr sz="1800" spc="75" dirty="0">
                <a:solidFill>
                  <a:srgbClr val="292929"/>
                </a:solidFill>
                <a:latin typeface="Microsoft Sans Serif"/>
                <a:cs typeface="Microsoft Sans Serif"/>
              </a:rPr>
              <a:t>4000</a:t>
            </a:r>
            <a:r>
              <a:rPr sz="1800" spc="65"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70" dirty="0">
                <a:solidFill>
                  <a:srgbClr val="292929"/>
                </a:solidFill>
                <a:latin typeface="Microsoft Sans Serif"/>
                <a:cs typeface="Microsoft Sans Serif"/>
              </a:rPr>
              <a:t> </a:t>
            </a:r>
            <a:r>
              <a:rPr sz="1800" spc="75" dirty="0">
                <a:solidFill>
                  <a:srgbClr val="292929"/>
                </a:solidFill>
                <a:latin typeface="Microsoft Sans Serif"/>
                <a:cs typeface="Microsoft Sans Serif"/>
              </a:rPr>
              <a:t>6000</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kg;</a:t>
            </a:r>
            <a:endParaRPr sz="1800">
              <a:latin typeface="Microsoft Sans Serif"/>
              <a:cs typeface="Microsoft Sans Serif"/>
            </a:endParaRPr>
          </a:p>
          <a:p>
            <a:pPr marL="698500" lvl="1" indent="-228600">
              <a:lnSpc>
                <a:spcPct val="100000"/>
              </a:lnSpc>
              <a:spcBef>
                <a:spcPts val="600"/>
              </a:spcBef>
              <a:buFont typeface="Arial MT"/>
              <a:buChar char="•"/>
              <a:tabLst>
                <a:tab pos="697865" algn="l"/>
                <a:tab pos="698500" algn="l"/>
              </a:tabLst>
            </a:pPr>
            <a:r>
              <a:rPr sz="1800" spc="-45" dirty="0">
                <a:solidFill>
                  <a:srgbClr val="292929"/>
                </a:solidFill>
                <a:latin typeface="Microsoft Sans Serif"/>
                <a:cs typeface="Microsoft Sans Serif"/>
              </a:rPr>
              <a:t>Total</a:t>
            </a:r>
            <a:r>
              <a:rPr sz="1800" spc="65" dirty="0">
                <a:solidFill>
                  <a:srgbClr val="292929"/>
                </a:solidFill>
                <a:latin typeface="Microsoft Sans Serif"/>
                <a:cs typeface="Microsoft Sans Serif"/>
              </a:rPr>
              <a:t> </a:t>
            </a:r>
            <a:r>
              <a:rPr sz="1800" spc="-45" dirty="0">
                <a:solidFill>
                  <a:srgbClr val="292929"/>
                </a:solidFill>
                <a:latin typeface="Microsoft Sans Serif"/>
                <a:cs typeface="Microsoft Sans Serif"/>
              </a:rPr>
              <a:t>number</a:t>
            </a:r>
            <a:r>
              <a:rPr sz="1800" spc="45"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40" dirty="0">
                <a:solidFill>
                  <a:srgbClr val="292929"/>
                </a:solidFill>
                <a:latin typeface="Microsoft Sans Serif"/>
                <a:cs typeface="Microsoft Sans Serif"/>
              </a:rPr>
              <a:t> </a:t>
            </a:r>
            <a:r>
              <a:rPr sz="1800" spc="-80" dirty="0">
                <a:solidFill>
                  <a:srgbClr val="292929"/>
                </a:solidFill>
                <a:latin typeface="Microsoft Sans Serif"/>
                <a:cs typeface="Microsoft Sans Serif"/>
              </a:rPr>
              <a:t>successful</a:t>
            </a:r>
            <a:r>
              <a:rPr sz="1800" spc="90"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45" dirty="0">
                <a:solidFill>
                  <a:srgbClr val="292929"/>
                </a:solidFill>
                <a:latin typeface="Microsoft Sans Serif"/>
                <a:cs typeface="Microsoft Sans Serif"/>
              </a:rPr>
              <a:t> </a:t>
            </a:r>
            <a:r>
              <a:rPr sz="1800" spc="-30" dirty="0">
                <a:solidFill>
                  <a:srgbClr val="292929"/>
                </a:solidFill>
                <a:latin typeface="Microsoft Sans Serif"/>
                <a:cs typeface="Microsoft Sans Serif"/>
              </a:rPr>
              <a:t>failure</a:t>
            </a:r>
            <a:r>
              <a:rPr sz="1800" spc="70" dirty="0">
                <a:solidFill>
                  <a:srgbClr val="292929"/>
                </a:solidFill>
                <a:latin typeface="Microsoft Sans Serif"/>
                <a:cs typeface="Microsoft Sans Serif"/>
              </a:rPr>
              <a:t> </a:t>
            </a:r>
            <a:r>
              <a:rPr sz="1800" spc="-50" dirty="0">
                <a:solidFill>
                  <a:srgbClr val="292929"/>
                </a:solidFill>
                <a:latin typeface="Microsoft Sans Serif"/>
                <a:cs typeface="Microsoft Sans Serif"/>
              </a:rPr>
              <a:t>mission</a:t>
            </a:r>
            <a:r>
              <a:rPr sz="1800" spc="45" dirty="0">
                <a:solidFill>
                  <a:srgbClr val="292929"/>
                </a:solidFill>
                <a:latin typeface="Microsoft Sans Serif"/>
                <a:cs typeface="Microsoft Sans Serif"/>
              </a:rPr>
              <a:t> </a:t>
            </a:r>
            <a:r>
              <a:rPr sz="1800" spc="-60" dirty="0">
                <a:solidFill>
                  <a:srgbClr val="292929"/>
                </a:solidFill>
                <a:latin typeface="Microsoft Sans Serif"/>
                <a:cs typeface="Microsoft Sans Serif"/>
              </a:rPr>
              <a:t>outcomes;</a:t>
            </a:r>
            <a:endParaRPr sz="1800">
              <a:latin typeface="Microsoft Sans Serif"/>
              <a:cs typeface="Microsoft Sans Serif"/>
            </a:endParaRPr>
          </a:p>
          <a:p>
            <a:pPr marL="698500" lvl="1" indent="-228600">
              <a:lnSpc>
                <a:spcPct val="100000"/>
              </a:lnSpc>
              <a:spcBef>
                <a:spcPts val="605"/>
              </a:spcBef>
              <a:buFont typeface="Arial MT"/>
              <a:buChar char="•"/>
              <a:tabLst>
                <a:tab pos="697865" algn="l"/>
                <a:tab pos="698500" algn="l"/>
              </a:tabLst>
            </a:pPr>
            <a:r>
              <a:rPr sz="1800" spc="-114" dirty="0">
                <a:solidFill>
                  <a:srgbClr val="292929"/>
                </a:solidFill>
                <a:latin typeface="Microsoft Sans Serif"/>
                <a:cs typeface="Microsoft Sans Serif"/>
              </a:rPr>
              <a:t>Names</a:t>
            </a:r>
            <a:r>
              <a:rPr sz="1800" spc="60"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6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50" dirty="0">
                <a:solidFill>
                  <a:srgbClr val="292929"/>
                </a:solidFill>
                <a:latin typeface="Microsoft Sans Serif"/>
                <a:cs typeface="Microsoft Sans Serif"/>
              </a:rPr>
              <a:t> </a:t>
            </a:r>
            <a:r>
              <a:rPr sz="1800" spc="-20" dirty="0">
                <a:solidFill>
                  <a:srgbClr val="292929"/>
                </a:solidFill>
                <a:latin typeface="Microsoft Sans Serif"/>
                <a:cs typeface="Microsoft Sans Serif"/>
              </a:rPr>
              <a:t>booster</a:t>
            </a:r>
            <a:r>
              <a:rPr sz="1800" spc="65" dirty="0">
                <a:solidFill>
                  <a:srgbClr val="292929"/>
                </a:solidFill>
                <a:latin typeface="Microsoft Sans Serif"/>
                <a:cs typeface="Microsoft Sans Serif"/>
              </a:rPr>
              <a:t> </a:t>
            </a:r>
            <a:r>
              <a:rPr sz="1800" spc="-55" dirty="0">
                <a:solidFill>
                  <a:srgbClr val="292929"/>
                </a:solidFill>
                <a:latin typeface="Microsoft Sans Serif"/>
                <a:cs typeface="Microsoft Sans Serif"/>
              </a:rPr>
              <a:t>versions</a:t>
            </a:r>
            <a:r>
              <a:rPr sz="1800" spc="70" dirty="0">
                <a:solidFill>
                  <a:srgbClr val="292929"/>
                </a:solidFill>
                <a:latin typeface="Microsoft Sans Serif"/>
                <a:cs typeface="Microsoft Sans Serif"/>
              </a:rPr>
              <a:t> </a:t>
            </a:r>
            <a:r>
              <a:rPr sz="1800" spc="-50" dirty="0">
                <a:solidFill>
                  <a:srgbClr val="292929"/>
                </a:solidFill>
                <a:latin typeface="Microsoft Sans Serif"/>
                <a:cs typeface="Microsoft Sans Serif"/>
              </a:rPr>
              <a:t>which</a:t>
            </a:r>
            <a:r>
              <a:rPr sz="1800" spc="50" dirty="0">
                <a:solidFill>
                  <a:srgbClr val="292929"/>
                </a:solidFill>
                <a:latin typeface="Microsoft Sans Serif"/>
                <a:cs typeface="Microsoft Sans Serif"/>
              </a:rPr>
              <a:t> </a:t>
            </a:r>
            <a:r>
              <a:rPr sz="1800" spc="-85" dirty="0">
                <a:solidFill>
                  <a:srgbClr val="292929"/>
                </a:solidFill>
                <a:latin typeface="Microsoft Sans Serif"/>
                <a:cs typeface="Microsoft Sans Serif"/>
              </a:rPr>
              <a:t>have</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carried</a:t>
            </a:r>
            <a:r>
              <a:rPr sz="1800" spc="9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65" dirty="0">
                <a:solidFill>
                  <a:srgbClr val="292929"/>
                </a:solidFill>
                <a:latin typeface="Microsoft Sans Serif"/>
                <a:cs typeface="Microsoft Sans Serif"/>
              </a:rPr>
              <a:t> </a:t>
            </a:r>
            <a:r>
              <a:rPr sz="1800" spc="-80" dirty="0">
                <a:solidFill>
                  <a:srgbClr val="292929"/>
                </a:solidFill>
                <a:latin typeface="Microsoft Sans Serif"/>
                <a:cs typeface="Microsoft Sans Serif"/>
              </a:rPr>
              <a:t>maximum</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payload</a:t>
            </a:r>
            <a:r>
              <a:rPr sz="1800" spc="45" dirty="0">
                <a:solidFill>
                  <a:srgbClr val="292929"/>
                </a:solidFill>
                <a:latin typeface="Microsoft Sans Serif"/>
                <a:cs typeface="Microsoft Sans Serif"/>
              </a:rPr>
              <a:t> </a:t>
            </a:r>
            <a:r>
              <a:rPr sz="1800" spc="-114" dirty="0">
                <a:solidFill>
                  <a:srgbClr val="292929"/>
                </a:solidFill>
                <a:latin typeface="Microsoft Sans Serif"/>
                <a:cs typeface="Microsoft Sans Serif"/>
              </a:rPr>
              <a:t>mass;</a:t>
            </a:r>
            <a:endParaRPr sz="1800">
              <a:latin typeface="Microsoft Sans Serif"/>
              <a:cs typeface="Microsoft Sans Serif"/>
            </a:endParaRPr>
          </a:p>
          <a:p>
            <a:pPr marL="698500" lvl="1" indent="-228600">
              <a:lnSpc>
                <a:spcPct val="100000"/>
              </a:lnSpc>
              <a:spcBef>
                <a:spcPts val="600"/>
              </a:spcBef>
              <a:buFont typeface="Arial MT"/>
              <a:buChar char="•"/>
              <a:tabLst>
                <a:tab pos="697865" algn="l"/>
                <a:tab pos="698500" algn="l"/>
              </a:tabLst>
            </a:pPr>
            <a:r>
              <a:rPr sz="1800" spc="-50" dirty="0">
                <a:solidFill>
                  <a:srgbClr val="292929"/>
                </a:solidFill>
                <a:latin typeface="Microsoft Sans Serif"/>
                <a:cs typeface="Microsoft Sans Serif"/>
              </a:rPr>
              <a:t>Failed</a:t>
            </a:r>
            <a:r>
              <a:rPr sz="1800" spc="50" dirty="0">
                <a:solidFill>
                  <a:srgbClr val="292929"/>
                </a:solidFill>
                <a:latin typeface="Microsoft Sans Serif"/>
                <a:cs typeface="Microsoft Sans Serif"/>
              </a:rPr>
              <a:t> </a:t>
            </a:r>
            <a:r>
              <a:rPr sz="1800" spc="-20" dirty="0">
                <a:solidFill>
                  <a:srgbClr val="292929"/>
                </a:solidFill>
                <a:latin typeface="Microsoft Sans Serif"/>
                <a:cs typeface="Microsoft Sans Serif"/>
              </a:rPr>
              <a:t>landing</a:t>
            </a:r>
            <a:r>
              <a:rPr sz="1800" spc="30" dirty="0">
                <a:solidFill>
                  <a:srgbClr val="292929"/>
                </a:solidFill>
                <a:latin typeface="Microsoft Sans Serif"/>
                <a:cs typeface="Microsoft Sans Serif"/>
              </a:rPr>
              <a:t> </a:t>
            </a:r>
            <a:r>
              <a:rPr sz="1800" spc="-55" dirty="0">
                <a:solidFill>
                  <a:srgbClr val="292929"/>
                </a:solidFill>
                <a:latin typeface="Microsoft Sans Serif"/>
                <a:cs typeface="Microsoft Sans Serif"/>
              </a:rPr>
              <a:t>outcomes</a:t>
            </a:r>
            <a:r>
              <a:rPr sz="1800" spc="65" dirty="0">
                <a:solidFill>
                  <a:srgbClr val="292929"/>
                </a:solidFill>
                <a:latin typeface="Microsoft Sans Serif"/>
                <a:cs typeface="Microsoft Sans Serif"/>
              </a:rPr>
              <a:t> </a:t>
            </a:r>
            <a:r>
              <a:rPr sz="1800" spc="-10" dirty="0">
                <a:solidFill>
                  <a:srgbClr val="292929"/>
                </a:solidFill>
                <a:latin typeface="Microsoft Sans Serif"/>
                <a:cs typeface="Microsoft Sans Serif"/>
              </a:rPr>
              <a:t>in</a:t>
            </a:r>
            <a:r>
              <a:rPr sz="1800" spc="50" dirty="0">
                <a:solidFill>
                  <a:srgbClr val="292929"/>
                </a:solidFill>
                <a:latin typeface="Microsoft Sans Serif"/>
                <a:cs typeface="Microsoft Sans Serif"/>
              </a:rPr>
              <a:t> </a:t>
            </a:r>
            <a:r>
              <a:rPr sz="1800" spc="-25" dirty="0">
                <a:solidFill>
                  <a:srgbClr val="292929"/>
                </a:solidFill>
                <a:latin typeface="Microsoft Sans Serif"/>
                <a:cs typeface="Microsoft Sans Serif"/>
              </a:rPr>
              <a:t>drone</a:t>
            </a:r>
            <a:r>
              <a:rPr sz="1800" spc="50" dirty="0">
                <a:solidFill>
                  <a:srgbClr val="292929"/>
                </a:solidFill>
                <a:latin typeface="Microsoft Sans Serif"/>
                <a:cs typeface="Microsoft Sans Serif"/>
              </a:rPr>
              <a:t> </a:t>
            </a:r>
            <a:r>
              <a:rPr sz="1800" spc="-45" dirty="0">
                <a:solidFill>
                  <a:srgbClr val="292929"/>
                </a:solidFill>
                <a:latin typeface="Microsoft Sans Serif"/>
                <a:cs typeface="Microsoft Sans Serif"/>
              </a:rPr>
              <a:t>ship,</a:t>
            </a:r>
            <a:r>
              <a:rPr sz="1800" spc="35" dirty="0">
                <a:solidFill>
                  <a:srgbClr val="292929"/>
                </a:solidFill>
                <a:latin typeface="Microsoft Sans Serif"/>
                <a:cs typeface="Microsoft Sans Serif"/>
              </a:rPr>
              <a:t> </a:t>
            </a:r>
            <a:r>
              <a:rPr sz="1800" spc="-10" dirty="0">
                <a:solidFill>
                  <a:srgbClr val="292929"/>
                </a:solidFill>
                <a:latin typeface="Microsoft Sans Serif"/>
                <a:cs typeface="Microsoft Sans Serif"/>
              </a:rPr>
              <a:t>their</a:t>
            </a:r>
            <a:r>
              <a:rPr sz="1800" spc="70" dirty="0">
                <a:solidFill>
                  <a:srgbClr val="292929"/>
                </a:solidFill>
                <a:latin typeface="Microsoft Sans Serif"/>
                <a:cs typeface="Microsoft Sans Serif"/>
              </a:rPr>
              <a:t> </a:t>
            </a:r>
            <a:r>
              <a:rPr sz="1800" spc="-20" dirty="0">
                <a:solidFill>
                  <a:srgbClr val="292929"/>
                </a:solidFill>
                <a:latin typeface="Microsoft Sans Serif"/>
                <a:cs typeface="Microsoft Sans Serif"/>
              </a:rPr>
              <a:t>booster</a:t>
            </a:r>
            <a:r>
              <a:rPr sz="1800" spc="65" dirty="0">
                <a:solidFill>
                  <a:srgbClr val="292929"/>
                </a:solidFill>
                <a:latin typeface="Microsoft Sans Serif"/>
                <a:cs typeface="Microsoft Sans Serif"/>
              </a:rPr>
              <a:t> </a:t>
            </a:r>
            <a:r>
              <a:rPr sz="1800" spc="-60" dirty="0">
                <a:solidFill>
                  <a:srgbClr val="292929"/>
                </a:solidFill>
                <a:latin typeface="Microsoft Sans Serif"/>
                <a:cs typeface="Microsoft Sans Serif"/>
              </a:rPr>
              <a:t>versions,</a:t>
            </a:r>
            <a:r>
              <a:rPr sz="1800" spc="50"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75" dirty="0">
                <a:solidFill>
                  <a:srgbClr val="292929"/>
                </a:solidFill>
                <a:latin typeface="Microsoft Sans Serif"/>
                <a:cs typeface="Microsoft Sans Serif"/>
              </a:rPr>
              <a:t> </a:t>
            </a:r>
            <a:r>
              <a:rPr sz="1800" spc="-60" dirty="0">
                <a:solidFill>
                  <a:srgbClr val="292929"/>
                </a:solidFill>
                <a:latin typeface="Microsoft Sans Serif"/>
                <a:cs typeface="Microsoft Sans Serif"/>
              </a:rPr>
              <a:t>launch</a:t>
            </a:r>
            <a:r>
              <a:rPr sz="1800" spc="50" dirty="0">
                <a:solidFill>
                  <a:srgbClr val="292929"/>
                </a:solidFill>
                <a:latin typeface="Microsoft Sans Serif"/>
                <a:cs typeface="Microsoft Sans Serif"/>
              </a:rPr>
              <a:t> </a:t>
            </a:r>
            <a:r>
              <a:rPr sz="1800" spc="-30" dirty="0">
                <a:solidFill>
                  <a:srgbClr val="292929"/>
                </a:solidFill>
                <a:latin typeface="Microsoft Sans Serif"/>
                <a:cs typeface="Microsoft Sans Serif"/>
              </a:rPr>
              <a:t>site</a:t>
            </a:r>
            <a:r>
              <a:rPr sz="1800" spc="60" dirty="0">
                <a:solidFill>
                  <a:srgbClr val="292929"/>
                </a:solidFill>
                <a:latin typeface="Microsoft Sans Serif"/>
                <a:cs typeface="Microsoft Sans Serif"/>
              </a:rPr>
              <a:t> </a:t>
            </a:r>
            <a:r>
              <a:rPr sz="1800" spc="-95" dirty="0">
                <a:solidFill>
                  <a:srgbClr val="292929"/>
                </a:solidFill>
                <a:latin typeface="Microsoft Sans Serif"/>
                <a:cs typeface="Microsoft Sans Serif"/>
              </a:rPr>
              <a:t>names</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for</a:t>
            </a:r>
            <a:r>
              <a:rPr sz="1800" spc="75" dirty="0">
                <a:solidFill>
                  <a:srgbClr val="292929"/>
                </a:solidFill>
                <a:latin typeface="Microsoft Sans Serif"/>
                <a:cs typeface="Microsoft Sans Serif"/>
              </a:rPr>
              <a:t> </a:t>
            </a:r>
            <a:r>
              <a:rPr sz="1800" spc="-10" dirty="0">
                <a:solidFill>
                  <a:srgbClr val="292929"/>
                </a:solidFill>
                <a:latin typeface="Microsoft Sans Serif"/>
                <a:cs typeface="Microsoft Sans Serif"/>
              </a:rPr>
              <a:t>in</a:t>
            </a:r>
            <a:endParaRPr sz="1800">
              <a:latin typeface="Microsoft Sans Serif"/>
              <a:cs typeface="Microsoft Sans Serif"/>
            </a:endParaRPr>
          </a:p>
          <a:p>
            <a:pPr marL="698500">
              <a:lnSpc>
                <a:spcPct val="100000"/>
              </a:lnSpc>
            </a:pPr>
            <a:r>
              <a:rPr sz="1800" spc="-75" dirty="0">
                <a:solidFill>
                  <a:srgbClr val="292929"/>
                </a:solidFill>
                <a:latin typeface="Microsoft Sans Serif"/>
                <a:cs typeface="Microsoft Sans Serif"/>
              </a:rPr>
              <a:t>year</a:t>
            </a:r>
            <a:r>
              <a:rPr sz="1800" spc="60" dirty="0">
                <a:solidFill>
                  <a:srgbClr val="292929"/>
                </a:solidFill>
                <a:latin typeface="Microsoft Sans Serif"/>
                <a:cs typeface="Microsoft Sans Serif"/>
              </a:rPr>
              <a:t> </a:t>
            </a:r>
            <a:r>
              <a:rPr sz="1800" spc="40" dirty="0">
                <a:solidFill>
                  <a:srgbClr val="292929"/>
                </a:solidFill>
                <a:latin typeface="Microsoft Sans Serif"/>
                <a:cs typeface="Microsoft Sans Serif"/>
              </a:rPr>
              <a:t>2015;</a:t>
            </a:r>
            <a:r>
              <a:rPr sz="1800" spc="65" dirty="0">
                <a:solidFill>
                  <a:srgbClr val="292929"/>
                </a:solidFill>
                <a:latin typeface="Microsoft Sans Serif"/>
                <a:cs typeface="Microsoft Sans Serif"/>
              </a:rPr>
              <a:t> </a:t>
            </a:r>
            <a:r>
              <a:rPr sz="1800" spc="-60" dirty="0">
                <a:solidFill>
                  <a:srgbClr val="292929"/>
                </a:solidFill>
                <a:latin typeface="Microsoft Sans Serif"/>
                <a:cs typeface="Microsoft Sans Serif"/>
              </a:rPr>
              <a:t>and</a:t>
            </a:r>
            <a:endParaRPr sz="1800">
              <a:latin typeface="Microsoft Sans Serif"/>
              <a:cs typeface="Microsoft Sans Serif"/>
            </a:endParaRPr>
          </a:p>
          <a:p>
            <a:pPr marL="698500" lvl="1" indent="-228600">
              <a:lnSpc>
                <a:spcPct val="100000"/>
              </a:lnSpc>
              <a:spcBef>
                <a:spcPts val="600"/>
              </a:spcBef>
              <a:buFont typeface="Arial MT"/>
              <a:buChar char="•"/>
              <a:tabLst>
                <a:tab pos="697865" algn="l"/>
                <a:tab pos="698500" algn="l"/>
              </a:tabLst>
            </a:pPr>
            <a:r>
              <a:rPr sz="1800" spc="-114" dirty="0">
                <a:solidFill>
                  <a:srgbClr val="292929"/>
                </a:solidFill>
                <a:latin typeface="Microsoft Sans Serif"/>
                <a:cs typeface="Microsoft Sans Serif"/>
              </a:rPr>
              <a:t>Rank</a:t>
            </a:r>
            <a:r>
              <a:rPr sz="1800" spc="60"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3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60" dirty="0">
                <a:solidFill>
                  <a:srgbClr val="292929"/>
                </a:solidFill>
                <a:latin typeface="Microsoft Sans Serif"/>
                <a:cs typeface="Microsoft Sans Serif"/>
              </a:rPr>
              <a:t> </a:t>
            </a:r>
            <a:r>
              <a:rPr sz="1800" spc="-30" dirty="0">
                <a:solidFill>
                  <a:srgbClr val="292929"/>
                </a:solidFill>
                <a:latin typeface="Microsoft Sans Serif"/>
                <a:cs typeface="Microsoft Sans Serif"/>
              </a:rPr>
              <a:t>count</a:t>
            </a:r>
            <a:r>
              <a:rPr sz="1800" spc="35" dirty="0">
                <a:solidFill>
                  <a:srgbClr val="292929"/>
                </a:solidFill>
                <a:latin typeface="Microsoft Sans Serif"/>
                <a:cs typeface="Microsoft Sans Serif"/>
              </a:rPr>
              <a:t> </a:t>
            </a:r>
            <a:r>
              <a:rPr sz="1800" dirty="0">
                <a:solidFill>
                  <a:srgbClr val="292929"/>
                </a:solidFill>
                <a:latin typeface="Microsoft Sans Serif"/>
                <a:cs typeface="Microsoft Sans Serif"/>
              </a:rPr>
              <a:t>of</a:t>
            </a:r>
            <a:r>
              <a:rPr sz="1800" spc="35" dirty="0">
                <a:solidFill>
                  <a:srgbClr val="292929"/>
                </a:solidFill>
                <a:latin typeface="Microsoft Sans Serif"/>
                <a:cs typeface="Microsoft Sans Serif"/>
              </a:rPr>
              <a:t> </a:t>
            </a:r>
            <a:r>
              <a:rPr sz="1800" spc="-20" dirty="0">
                <a:solidFill>
                  <a:srgbClr val="292929"/>
                </a:solidFill>
                <a:latin typeface="Microsoft Sans Serif"/>
                <a:cs typeface="Microsoft Sans Serif"/>
              </a:rPr>
              <a:t>landing</a:t>
            </a:r>
            <a:r>
              <a:rPr sz="1800" spc="50" dirty="0">
                <a:solidFill>
                  <a:srgbClr val="292929"/>
                </a:solidFill>
                <a:latin typeface="Microsoft Sans Serif"/>
                <a:cs typeface="Microsoft Sans Serif"/>
              </a:rPr>
              <a:t> </a:t>
            </a:r>
            <a:r>
              <a:rPr sz="1800" spc="-50" dirty="0">
                <a:solidFill>
                  <a:srgbClr val="292929"/>
                </a:solidFill>
                <a:latin typeface="Microsoft Sans Serif"/>
                <a:cs typeface="Microsoft Sans Serif"/>
              </a:rPr>
              <a:t>outcomes</a:t>
            </a:r>
            <a:r>
              <a:rPr sz="1800" spc="30" dirty="0">
                <a:solidFill>
                  <a:srgbClr val="292929"/>
                </a:solidFill>
                <a:latin typeface="Microsoft Sans Serif"/>
                <a:cs typeface="Microsoft Sans Serif"/>
              </a:rPr>
              <a:t> </a:t>
            </a:r>
            <a:r>
              <a:rPr sz="1800" spc="-90" dirty="0">
                <a:solidFill>
                  <a:srgbClr val="292929"/>
                </a:solidFill>
                <a:latin typeface="Microsoft Sans Serif"/>
                <a:cs typeface="Microsoft Sans Serif"/>
              </a:rPr>
              <a:t>(such</a:t>
            </a:r>
            <a:r>
              <a:rPr sz="1800" spc="65" dirty="0">
                <a:solidFill>
                  <a:srgbClr val="292929"/>
                </a:solidFill>
                <a:latin typeface="Microsoft Sans Serif"/>
                <a:cs typeface="Microsoft Sans Serif"/>
              </a:rPr>
              <a:t> </a:t>
            </a:r>
            <a:r>
              <a:rPr sz="1800" spc="-125" dirty="0">
                <a:solidFill>
                  <a:srgbClr val="292929"/>
                </a:solidFill>
                <a:latin typeface="Microsoft Sans Serif"/>
                <a:cs typeface="Microsoft Sans Serif"/>
              </a:rPr>
              <a:t>as</a:t>
            </a:r>
            <a:r>
              <a:rPr sz="1800" spc="55" dirty="0">
                <a:solidFill>
                  <a:srgbClr val="292929"/>
                </a:solidFill>
                <a:latin typeface="Microsoft Sans Serif"/>
                <a:cs typeface="Microsoft Sans Serif"/>
              </a:rPr>
              <a:t> </a:t>
            </a:r>
            <a:r>
              <a:rPr sz="1800" spc="-50" dirty="0">
                <a:solidFill>
                  <a:srgbClr val="292929"/>
                </a:solidFill>
                <a:latin typeface="Microsoft Sans Serif"/>
                <a:cs typeface="Microsoft Sans Serif"/>
              </a:rPr>
              <a:t>Failure</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(drone</a:t>
            </a:r>
            <a:r>
              <a:rPr sz="1800" spc="45" dirty="0">
                <a:solidFill>
                  <a:srgbClr val="292929"/>
                </a:solidFill>
                <a:latin typeface="Microsoft Sans Serif"/>
                <a:cs typeface="Microsoft Sans Serif"/>
              </a:rPr>
              <a:t> </a:t>
            </a:r>
            <a:r>
              <a:rPr sz="1800" spc="-50" dirty="0">
                <a:solidFill>
                  <a:srgbClr val="292929"/>
                </a:solidFill>
                <a:latin typeface="Microsoft Sans Serif"/>
                <a:cs typeface="Microsoft Sans Serif"/>
              </a:rPr>
              <a:t>ship)</a:t>
            </a:r>
            <a:r>
              <a:rPr sz="1800" spc="30" dirty="0">
                <a:solidFill>
                  <a:srgbClr val="292929"/>
                </a:solidFill>
                <a:latin typeface="Microsoft Sans Serif"/>
                <a:cs typeface="Microsoft Sans Serif"/>
              </a:rPr>
              <a:t> </a:t>
            </a:r>
            <a:r>
              <a:rPr sz="1800" spc="5" dirty="0">
                <a:solidFill>
                  <a:srgbClr val="292929"/>
                </a:solidFill>
                <a:latin typeface="Microsoft Sans Serif"/>
                <a:cs typeface="Microsoft Sans Serif"/>
              </a:rPr>
              <a:t>or</a:t>
            </a:r>
            <a:r>
              <a:rPr sz="1800" spc="60" dirty="0">
                <a:solidFill>
                  <a:srgbClr val="292929"/>
                </a:solidFill>
                <a:latin typeface="Microsoft Sans Serif"/>
                <a:cs typeface="Microsoft Sans Serif"/>
              </a:rPr>
              <a:t> </a:t>
            </a:r>
            <a:r>
              <a:rPr sz="1800" spc="-125" dirty="0">
                <a:solidFill>
                  <a:srgbClr val="292929"/>
                </a:solidFill>
                <a:latin typeface="Microsoft Sans Serif"/>
                <a:cs typeface="Microsoft Sans Serif"/>
              </a:rPr>
              <a:t>Success</a:t>
            </a:r>
            <a:r>
              <a:rPr sz="1800" spc="55" dirty="0">
                <a:solidFill>
                  <a:srgbClr val="292929"/>
                </a:solidFill>
                <a:latin typeface="Microsoft Sans Serif"/>
                <a:cs typeface="Microsoft Sans Serif"/>
              </a:rPr>
              <a:t> </a:t>
            </a:r>
            <a:r>
              <a:rPr sz="1800" spc="-25" dirty="0">
                <a:solidFill>
                  <a:srgbClr val="292929"/>
                </a:solidFill>
                <a:latin typeface="Microsoft Sans Serif"/>
                <a:cs typeface="Microsoft Sans Serif"/>
              </a:rPr>
              <a:t>(ground</a:t>
            </a:r>
            <a:endParaRPr sz="1800">
              <a:latin typeface="Microsoft Sans Serif"/>
              <a:cs typeface="Microsoft Sans Serif"/>
            </a:endParaRPr>
          </a:p>
          <a:p>
            <a:pPr marL="698500">
              <a:lnSpc>
                <a:spcPts val="2035"/>
              </a:lnSpc>
            </a:pPr>
            <a:r>
              <a:rPr sz="1800" spc="-65" dirty="0">
                <a:solidFill>
                  <a:srgbClr val="292929"/>
                </a:solidFill>
                <a:latin typeface="Microsoft Sans Serif"/>
                <a:cs typeface="Microsoft Sans Serif"/>
              </a:rPr>
              <a:t>pad))</a:t>
            </a:r>
            <a:r>
              <a:rPr sz="1800" spc="55" dirty="0">
                <a:solidFill>
                  <a:srgbClr val="292929"/>
                </a:solidFill>
                <a:latin typeface="Microsoft Sans Serif"/>
                <a:cs typeface="Microsoft Sans Serif"/>
              </a:rPr>
              <a:t> </a:t>
            </a:r>
            <a:r>
              <a:rPr sz="1800" spc="-45" dirty="0">
                <a:solidFill>
                  <a:srgbClr val="292929"/>
                </a:solidFill>
                <a:latin typeface="Microsoft Sans Serif"/>
                <a:cs typeface="Microsoft Sans Serif"/>
              </a:rPr>
              <a:t>between</a:t>
            </a:r>
            <a:r>
              <a:rPr sz="1800" spc="7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70" dirty="0">
                <a:solidFill>
                  <a:srgbClr val="292929"/>
                </a:solidFill>
                <a:latin typeface="Microsoft Sans Serif"/>
                <a:cs typeface="Microsoft Sans Serif"/>
              </a:rPr>
              <a:t> </a:t>
            </a:r>
            <a:r>
              <a:rPr sz="1800" spc="-35" dirty="0">
                <a:solidFill>
                  <a:srgbClr val="292929"/>
                </a:solidFill>
                <a:latin typeface="Microsoft Sans Serif"/>
                <a:cs typeface="Microsoft Sans Serif"/>
              </a:rPr>
              <a:t>date</a:t>
            </a:r>
            <a:r>
              <a:rPr sz="1800" spc="55" dirty="0">
                <a:solidFill>
                  <a:srgbClr val="292929"/>
                </a:solidFill>
                <a:latin typeface="Microsoft Sans Serif"/>
                <a:cs typeface="Microsoft Sans Serif"/>
              </a:rPr>
              <a:t> </a:t>
            </a:r>
            <a:r>
              <a:rPr sz="1800" spc="60" dirty="0">
                <a:solidFill>
                  <a:srgbClr val="292929"/>
                </a:solidFill>
                <a:latin typeface="Microsoft Sans Serif"/>
                <a:cs typeface="Microsoft Sans Serif"/>
              </a:rPr>
              <a:t>2010-06-04</a:t>
            </a:r>
            <a:r>
              <a:rPr sz="1800" spc="114"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50" dirty="0">
                <a:solidFill>
                  <a:srgbClr val="292929"/>
                </a:solidFill>
                <a:latin typeface="Microsoft Sans Serif"/>
                <a:cs typeface="Microsoft Sans Serif"/>
              </a:rPr>
              <a:t> </a:t>
            </a:r>
            <a:r>
              <a:rPr sz="1800" spc="45" dirty="0">
                <a:solidFill>
                  <a:srgbClr val="292929"/>
                </a:solidFill>
                <a:latin typeface="Microsoft Sans Serif"/>
                <a:cs typeface="Microsoft Sans Serif"/>
              </a:rPr>
              <a:t>2017-03-20.</a:t>
            </a:r>
            <a:endParaRPr sz="1800">
              <a:latin typeface="Microsoft Sans Serif"/>
              <a:cs typeface="Microsoft Sans Serif"/>
            </a:endParaRPr>
          </a:p>
          <a:p>
            <a:pPr marL="10275570">
              <a:lnSpc>
                <a:spcPts val="1795"/>
              </a:lnSpc>
            </a:pPr>
            <a:r>
              <a:rPr sz="1600" spc="65" dirty="0">
                <a:solidFill>
                  <a:srgbClr val="1C7CDB"/>
                </a:solidFill>
                <a:latin typeface="Microsoft Sans Serif"/>
                <a:cs typeface="Microsoft Sans Serif"/>
              </a:rPr>
              <a:t>13</a:t>
            </a:r>
            <a:endParaRPr sz="1600">
              <a:latin typeface="Microsoft Sans Serif"/>
              <a:cs typeface="Microsoft Sans Serif"/>
            </a:endParaRPr>
          </a:p>
        </p:txBody>
      </p:sp>
      <p:sp>
        <p:nvSpPr>
          <p:cNvPr id="4" name="object 4"/>
          <p:cNvSpPr txBox="1"/>
          <p:nvPr/>
        </p:nvSpPr>
        <p:spPr>
          <a:xfrm>
            <a:off x="848994" y="6310327"/>
            <a:ext cx="88265" cy="224154"/>
          </a:xfrm>
          <a:prstGeom prst="rect">
            <a:avLst/>
          </a:prstGeom>
        </p:spPr>
        <p:txBody>
          <a:bodyPr vert="horz" wrap="square" lIns="0" tIns="0" rIns="0" bIns="0" rtlCol="0">
            <a:spAutoFit/>
          </a:bodyPr>
          <a:lstStyle/>
          <a:p>
            <a:pPr marL="12700">
              <a:lnSpc>
                <a:spcPts val="1645"/>
              </a:lnSpc>
            </a:pPr>
            <a:r>
              <a:rPr sz="1400" dirty="0">
                <a:solidFill>
                  <a:srgbClr val="292929"/>
                </a:solidFill>
                <a:latin typeface="Arial MT"/>
                <a:cs typeface="Arial MT"/>
              </a:rPr>
              <a:t>•</a:t>
            </a:r>
            <a:endParaRPr sz="1400">
              <a:latin typeface="Arial MT"/>
              <a:cs typeface="Arial MT"/>
            </a:endParaRPr>
          </a:p>
        </p:txBody>
      </p:sp>
      <p:sp>
        <p:nvSpPr>
          <p:cNvPr id="5" name="object 5"/>
          <p:cNvSpPr txBox="1"/>
          <p:nvPr/>
        </p:nvSpPr>
        <p:spPr>
          <a:xfrm>
            <a:off x="1077594" y="6313539"/>
            <a:ext cx="7198995" cy="615553"/>
          </a:xfrm>
          <a:prstGeom prst="rect">
            <a:avLst/>
          </a:prstGeom>
        </p:spPr>
        <p:txBody>
          <a:bodyPr vert="horz" wrap="square" lIns="0" tIns="0" rIns="0" bIns="0" rtlCol="0">
            <a:spAutoFit/>
          </a:bodyPr>
          <a:lstStyle/>
          <a:p>
            <a:pPr marL="12700">
              <a:lnSpc>
                <a:spcPts val="1620"/>
              </a:lnSpc>
            </a:pPr>
            <a:r>
              <a:rPr sz="1400" spc="-65" dirty="0">
                <a:solidFill>
                  <a:srgbClr val="292929"/>
                </a:solidFill>
                <a:latin typeface="Microsoft Sans Serif"/>
                <a:cs typeface="Microsoft Sans Serif"/>
              </a:rPr>
              <a:t>Source</a:t>
            </a:r>
            <a:r>
              <a:rPr sz="1400" spc="13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code:</a:t>
            </a:r>
            <a:r>
              <a:rPr sz="1400" spc="140" dirty="0">
                <a:solidFill>
                  <a:srgbClr val="292929"/>
                </a:solidFill>
                <a:latin typeface="Microsoft Sans Serif"/>
                <a:cs typeface="Microsoft Sans Serif"/>
              </a:rPr>
              <a:t> </a:t>
            </a:r>
            <a:r>
              <a:rPr lang="en-PH" sz="1400" u="sng" spc="-20" dirty="0">
                <a:solidFill>
                  <a:srgbClr val="0462C1"/>
                </a:solidFill>
                <a:uFill>
                  <a:solidFill>
                    <a:srgbClr val="0462C1"/>
                  </a:solidFill>
                </a:uFill>
                <a:latin typeface="Microsoft Sans Serif"/>
                <a:cs typeface="Microsoft Sans Serif"/>
                <a:hlinkClick r:id="rId2"/>
              </a:rPr>
              <a:t>https://github.com/geromeandrew/IBM-Applied-Data-Science-Capstone/blob/main/jupyter-labs-eda-sql-coursera_sqllite.ipynb</a:t>
            </a:r>
            <a:endParaRPr lang="en-PH" sz="1400" u="sng" spc="-20" dirty="0">
              <a:solidFill>
                <a:srgbClr val="0462C1"/>
              </a:solidFill>
              <a:uFill>
                <a:solidFill>
                  <a:srgbClr val="0462C1"/>
                </a:solidFill>
              </a:uFill>
              <a:latin typeface="Microsoft Sans Serif"/>
              <a:cs typeface="Microsoft Sans Serif"/>
            </a:endParaRPr>
          </a:p>
          <a:p>
            <a:pPr marL="12700">
              <a:lnSpc>
                <a:spcPts val="1620"/>
              </a:lnSpc>
            </a:pPr>
            <a:endParaRPr sz="1400" dirty="0">
              <a:latin typeface="Microsoft Sans Serif"/>
              <a:cs typeface="Microsoft Sans Serif"/>
            </a:endParaRPr>
          </a:p>
        </p:txBody>
      </p:sp>
      <p:sp>
        <p:nvSpPr>
          <p:cNvPr id="3" name="object 3"/>
          <p:cNvSpPr txBox="1">
            <a:spLocks noGrp="1"/>
          </p:cNvSpPr>
          <p:nvPr>
            <p:ph type="title"/>
          </p:nvPr>
        </p:nvSpPr>
        <p:spPr>
          <a:xfrm>
            <a:off x="848994" y="418782"/>
            <a:ext cx="2835275" cy="589915"/>
          </a:xfrm>
          <a:prstGeom prst="rect">
            <a:avLst/>
          </a:prstGeom>
        </p:spPr>
        <p:txBody>
          <a:bodyPr vert="horz" wrap="square" lIns="0" tIns="12700" rIns="0" bIns="0" rtlCol="0">
            <a:spAutoFit/>
          </a:bodyPr>
          <a:lstStyle/>
          <a:p>
            <a:pPr marL="12700">
              <a:lnSpc>
                <a:spcPct val="100000"/>
              </a:lnSpc>
              <a:spcBef>
                <a:spcPts val="100"/>
              </a:spcBef>
            </a:pPr>
            <a:r>
              <a:rPr spc="-270" dirty="0"/>
              <a:t>EDA</a:t>
            </a:r>
            <a:r>
              <a:rPr spc="95" dirty="0"/>
              <a:t> </a:t>
            </a:r>
            <a:r>
              <a:rPr spc="5" dirty="0"/>
              <a:t>with</a:t>
            </a:r>
            <a:r>
              <a:rPr spc="95" dirty="0"/>
              <a:t> </a:t>
            </a:r>
            <a:r>
              <a:rPr spc="-325" dirty="0"/>
              <a:t>SQL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57" y="1649793"/>
            <a:ext cx="10246360" cy="2693670"/>
          </a:xfrm>
          <a:prstGeom prst="rect">
            <a:avLst/>
          </a:prstGeom>
        </p:spPr>
        <p:txBody>
          <a:bodyPr vert="horz" wrap="square" lIns="0" tIns="180340" rIns="0" bIns="0" rtlCol="0">
            <a:spAutoFit/>
          </a:bodyPr>
          <a:lstStyle/>
          <a:p>
            <a:pPr marL="241300" indent="-228600">
              <a:lnSpc>
                <a:spcPct val="100000"/>
              </a:lnSpc>
              <a:spcBef>
                <a:spcPts val="1420"/>
              </a:spcBef>
              <a:buFont typeface="Arial MT"/>
              <a:buChar char="•"/>
              <a:tabLst>
                <a:tab pos="241300" algn="l"/>
              </a:tabLst>
            </a:pPr>
            <a:r>
              <a:rPr sz="2600" spc="-90" dirty="0">
                <a:solidFill>
                  <a:srgbClr val="292929"/>
                </a:solidFill>
                <a:latin typeface="Microsoft Sans Serif"/>
                <a:cs typeface="Microsoft Sans Serif"/>
              </a:rPr>
              <a:t>Markers,</a:t>
            </a:r>
            <a:r>
              <a:rPr sz="2600" spc="80" dirty="0">
                <a:solidFill>
                  <a:srgbClr val="292929"/>
                </a:solidFill>
                <a:latin typeface="Microsoft Sans Serif"/>
                <a:cs typeface="Microsoft Sans Serif"/>
              </a:rPr>
              <a:t> </a:t>
            </a:r>
            <a:r>
              <a:rPr sz="2600" spc="-85" dirty="0">
                <a:solidFill>
                  <a:srgbClr val="292929"/>
                </a:solidFill>
                <a:latin typeface="Microsoft Sans Serif"/>
                <a:cs typeface="Microsoft Sans Serif"/>
              </a:rPr>
              <a:t>circles,</a:t>
            </a:r>
            <a:r>
              <a:rPr sz="2600" spc="114" dirty="0">
                <a:solidFill>
                  <a:srgbClr val="292929"/>
                </a:solidFill>
                <a:latin typeface="Microsoft Sans Serif"/>
                <a:cs typeface="Microsoft Sans Serif"/>
              </a:rPr>
              <a:t> </a:t>
            </a:r>
            <a:r>
              <a:rPr sz="2600" spc="-65" dirty="0">
                <a:solidFill>
                  <a:srgbClr val="292929"/>
                </a:solidFill>
                <a:latin typeface="Microsoft Sans Serif"/>
                <a:cs typeface="Microsoft Sans Serif"/>
              </a:rPr>
              <a:t>lines</a:t>
            </a:r>
            <a:r>
              <a:rPr sz="2600" spc="95" dirty="0">
                <a:solidFill>
                  <a:srgbClr val="292929"/>
                </a:solidFill>
                <a:latin typeface="Microsoft Sans Serif"/>
                <a:cs typeface="Microsoft Sans Serif"/>
              </a:rPr>
              <a:t> </a:t>
            </a:r>
            <a:r>
              <a:rPr sz="2600" spc="-80" dirty="0">
                <a:solidFill>
                  <a:srgbClr val="292929"/>
                </a:solidFill>
                <a:latin typeface="Microsoft Sans Serif"/>
                <a:cs typeface="Microsoft Sans Serif"/>
              </a:rPr>
              <a:t>and</a:t>
            </a:r>
            <a:r>
              <a:rPr sz="2600" spc="95" dirty="0">
                <a:solidFill>
                  <a:srgbClr val="292929"/>
                </a:solidFill>
                <a:latin typeface="Microsoft Sans Serif"/>
                <a:cs typeface="Microsoft Sans Serif"/>
              </a:rPr>
              <a:t> </a:t>
            </a:r>
            <a:r>
              <a:rPr sz="2600" spc="-70" dirty="0">
                <a:solidFill>
                  <a:srgbClr val="292929"/>
                </a:solidFill>
                <a:latin typeface="Microsoft Sans Serif"/>
                <a:cs typeface="Microsoft Sans Serif"/>
              </a:rPr>
              <a:t>marker</a:t>
            </a:r>
            <a:r>
              <a:rPr sz="2600" spc="75" dirty="0">
                <a:solidFill>
                  <a:srgbClr val="292929"/>
                </a:solidFill>
                <a:latin typeface="Microsoft Sans Serif"/>
                <a:cs typeface="Microsoft Sans Serif"/>
              </a:rPr>
              <a:t> </a:t>
            </a:r>
            <a:r>
              <a:rPr sz="2600" spc="-70" dirty="0">
                <a:solidFill>
                  <a:srgbClr val="292929"/>
                </a:solidFill>
                <a:latin typeface="Microsoft Sans Serif"/>
                <a:cs typeface="Microsoft Sans Serif"/>
              </a:rPr>
              <a:t>clusters</a:t>
            </a:r>
            <a:r>
              <a:rPr sz="2600" spc="100" dirty="0">
                <a:solidFill>
                  <a:srgbClr val="292929"/>
                </a:solidFill>
                <a:latin typeface="Microsoft Sans Serif"/>
                <a:cs typeface="Microsoft Sans Serif"/>
              </a:rPr>
              <a:t> </a:t>
            </a:r>
            <a:r>
              <a:rPr sz="2600" spc="-85" dirty="0">
                <a:solidFill>
                  <a:srgbClr val="292929"/>
                </a:solidFill>
                <a:latin typeface="Microsoft Sans Serif"/>
                <a:cs typeface="Microsoft Sans Serif"/>
              </a:rPr>
              <a:t>were</a:t>
            </a:r>
            <a:r>
              <a:rPr sz="2600" spc="100" dirty="0">
                <a:solidFill>
                  <a:srgbClr val="292929"/>
                </a:solidFill>
                <a:latin typeface="Microsoft Sans Serif"/>
                <a:cs typeface="Microsoft Sans Serif"/>
              </a:rPr>
              <a:t> </a:t>
            </a:r>
            <a:r>
              <a:rPr sz="2600" spc="-90" dirty="0">
                <a:solidFill>
                  <a:srgbClr val="292929"/>
                </a:solidFill>
                <a:latin typeface="Microsoft Sans Serif"/>
                <a:cs typeface="Microsoft Sans Serif"/>
              </a:rPr>
              <a:t>used</a:t>
            </a:r>
            <a:r>
              <a:rPr sz="2600" spc="95" dirty="0">
                <a:solidFill>
                  <a:srgbClr val="292929"/>
                </a:solidFill>
                <a:latin typeface="Microsoft Sans Serif"/>
                <a:cs typeface="Microsoft Sans Serif"/>
              </a:rPr>
              <a:t> </a:t>
            </a:r>
            <a:r>
              <a:rPr sz="2600" dirty="0">
                <a:solidFill>
                  <a:srgbClr val="292929"/>
                </a:solidFill>
                <a:latin typeface="Microsoft Sans Serif"/>
                <a:cs typeface="Microsoft Sans Serif"/>
              </a:rPr>
              <a:t>with</a:t>
            </a:r>
            <a:r>
              <a:rPr sz="2600" spc="90" dirty="0">
                <a:solidFill>
                  <a:srgbClr val="292929"/>
                </a:solidFill>
                <a:latin typeface="Microsoft Sans Serif"/>
                <a:cs typeface="Microsoft Sans Serif"/>
              </a:rPr>
              <a:t> </a:t>
            </a:r>
            <a:r>
              <a:rPr sz="2600" spc="-65" dirty="0">
                <a:solidFill>
                  <a:srgbClr val="292929"/>
                </a:solidFill>
                <a:latin typeface="Microsoft Sans Serif"/>
                <a:cs typeface="Microsoft Sans Serif"/>
              </a:rPr>
              <a:t>Folium</a:t>
            </a:r>
            <a:r>
              <a:rPr sz="2600" spc="100" dirty="0">
                <a:solidFill>
                  <a:srgbClr val="292929"/>
                </a:solidFill>
                <a:latin typeface="Microsoft Sans Serif"/>
                <a:cs typeface="Microsoft Sans Serif"/>
              </a:rPr>
              <a:t> </a:t>
            </a:r>
            <a:r>
              <a:rPr sz="2600" spc="-114" dirty="0">
                <a:solidFill>
                  <a:srgbClr val="292929"/>
                </a:solidFill>
                <a:latin typeface="Microsoft Sans Serif"/>
                <a:cs typeface="Microsoft Sans Serif"/>
              </a:rPr>
              <a:t>Maps</a:t>
            </a:r>
            <a:endParaRPr sz="2600">
              <a:latin typeface="Microsoft Sans Serif"/>
              <a:cs typeface="Microsoft Sans Serif"/>
            </a:endParaRPr>
          </a:p>
          <a:p>
            <a:pPr marL="697865" lvl="1" indent="-229235">
              <a:lnSpc>
                <a:spcPct val="100000"/>
              </a:lnSpc>
              <a:spcBef>
                <a:spcPts val="960"/>
              </a:spcBef>
              <a:buFont typeface="Arial MT"/>
              <a:buChar char="•"/>
              <a:tabLst>
                <a:tab pos="697865" algn="l"/>
                <a:tab pos="698500" algn="l"/>
              </a:tabLst>
            </a:pPr>
            <a:r>
              <a:rPr sz="1900" spc="-60" dirty="0">
                <a:solidFill>
                  <a:srgbClr val="292929"/>
                </a:solidFill>
                <a:latin typeface="Microsoft Sans Serif"/>
                <a:cs typeface="Microsoft Sans Serif"/>
              </a:rPr>
              <a:t>Markers</a:t>
            </a:r>
            <a:r>
              <a:rPr sz="1900" spc="30" dirty="0">
                <a:solidFill>
                  <a:srgbClr val="292929"/>
                </a:solidFill>
                <a:latin typeface="Microsoft Sans Serif"/>
                <a:cs typeface="Microsoft Sans Serif"/>
              </a:rPr>
              <a:t> </a:t>
            </a:r>
            <a:r>
              <a:rPr sz="1900" spc="-35" dirty="0">
                <a:solidFill>
                  <a:srgbClr val="292929"/>
                </a:solidFill>
                <a:latin typeface="Microsoft Sans Serif"/>
                <a:cs typeface="Microsoft Sans Serif"/>
              </a:rPr>
              <a:t>indicate</a:t>
            </a:r>
            <a:r>
              <a:rPr sz="1900" spc="95" dirty="0">
                <a:solidFill>
                  <a:srgbClr val="292929"/>
                </a:solidFill>
                <a:latin typeface="Microsoft Sans Serif"/>
                <a:cs typeface="Microsoft Sans Serif"/>
              </a:rPr>
              <a:t> </a:t>
            </a:r>
            <a:r>
              <a:rPr sz="1900" spc="-15" dirty="0">
                <a:solidFill>
                  <a:srgbClr val="292929"/>
                </a:solidFill>
                <a:latin typeface="Microsoft Sans Serif"/>
                <a:cs typeface="Microsoft Sans Serif"/>
              </a:rPr>
              <a:t>points</a:t>
            </a:r>
            <a:r>
              <a:rPr sz="1900" spc="95" dirty="0">
                <a:solidFill>
                  <a:srgbClr val="292929"/>
                </a:solidFill>
                <a:latin typeface="Microsoft Sans Serif"/>
                <a:cs typeface="Microsoft Sans Serif"/>
              </a:rPr>
              <a:t> </a:t>
            </a:r>
            <a:r>
              <a:rPr sz="1900" spc="-20" dirty="0">
                <a:solidFill>
                  <a:srgbClr val="292929"/>
                </a:solidFill>
                <a:latin typeface="Microsoft Sans Serif"/>
                <a:cs typeface="Microsoft Sans Serif"/>
              </a:rPr>
              <a:t>like</a:t>
            </a:r>
            <a:r>
              <a:rPr sz="1900" spc="55" dirty="0">
                <a:solidFill>
                  <a:srgbClr val="292929"/>
                </a:solidFill>
                <a:latin typeface="Microsoft Sans Serif"/>
                <a:cs typeface="Microsoft Sans Serif"/>
              </a:rPr>
              <a:t> </a:t>
            </a:r>
            <a:r>
              <a:rPr sz="1900" spc="-65" dirty="0">
                <a:solidFill>
                  <a:srgbClr val="292929"/>
                </a:solidFill>
                <a:latin typeface="Microsoft Sans Serif"/>
                <a:cs typeface="Microsoft Sans Serif"/>
              </a:rPr>
              <a:t>launch</a:t>
            </a:r>
            <a:r>
              <a:rPr sz="1900" spc="90" dirty="0">
                <a:solidFill>
                  <a:srgbClr val="292929"/>
                </a:solidFill>
                <a:latin typeface="Microsoft Sans Serif"/>
                <a:cs typeface="Microsoft Sans Serif"/>
              </a:rPr>
              <a:t> </a:t>
            </a:r>
            <a:r>
              <a:rPr sz="1900" spc="-55" dirty="0">
                <a:solidFill>
                  <a:srgbClr val="292929"/>
                </a:solidFill>
                <a:latin typeface="Microsoft Sans Serif"/>
                <a:cs typeface="Microsoft Sans Serif"/>
              </a:rPr>
              <a:t>sites;</a:t>
            </a:r>
            <a:endParaRPr sz="1900">
              <a:latin typeface="Microsoft Sans Serif"/>
              <a:cs typeface="Microsoft Sans Serif"/>
            </a:endParaRPr>
          </a:p>
          <a:p>
            <a:pPr marL="697865" lvl="1" indent="-229235">
              <a:lnSpc>
                <a:spcPts val="2060"/>
              </a:lnSpc>
              <a:spcBef>
                <a:spcPts val="940"/>
              </a:spcBef>
              <a:buFont typeface="Arial MT"/>
              <a:buChar char="•"/>
              <a:tabLst>
                <a:tab pos="697865" algn="l"/>
                <a:tab pos="698500" algn="l"/>
              </a:tabLst>
            </a:pPr>
            <a:r>
              <a:rPr sz="1900" spc="-80" dirty="0">
                <a:solidFill>
                  <a:srgbClr val="292929"/>
                </a:solidFill>
                <a:latin typeface="Microsoft Sans Serif"/>
                <a:cs typeface="Microsoft Sans Serif"/>
              </a:rPr>
              <a:t>Circles</a:t>
            </a:r>
            <a:r>
              <a:rPr sz="1900" spc="65" dirty="0">
                <a:solidFill>
                  <a:srgbClr val="292929"/>
                </a:solidFill>
                <a:latin typeface="Microsoft Sans Serif"/>
                <a:cs typeface="Microsoft Sans Serif"/>
              </a:rPr>
              <a:t> </a:t>
            </a:r>
            <a:r>
              <a:rPr sz="1900" spc="-35" dirty="0">
                <a:solidFill>
                  <a:srgbClr val="292929"/>
                </a:solidFill>
                <a:latin typeface="Microsoft Sans Serif"/>
                <a:cs typeface="Microsoft Sans Serif"/>
              </a:rPr>
              <a:t>indicate</a:t>
            </a:r>
            <a:r>
              <a:rPr sz="1900" spc="105" dirty="0">
                <a:solidFill>
                  <a:srgbClr val="292929"/>
                </a:solidFill>
                <a:latin typeface="Microsoft Sans Serif"/>
                <a:cs typeface="Microsoft Sans Serif"/>
              </a:rPr>
              <a:t> </a:t>
            </a:r>
            <a:r>
              <a:rPr sz="1900" spc="-10" dirty="0">
                <a:solidFill>
                  <a:srgbClr val="292929"/>
                </a:solidFill>
                <a:latin typeface="Microsoft Sans Serif"/>
                <a:cs typeface="Microsoft Sans Serif"/>
              </a:rPr>
              <a:t>highlighted</a:t>
            </a:r>
            <a:r>
              <a:rPr sz="1900" spc="130" dirty="0">
                <a:solidFill>
                  <a:srgbClr val="292929"/>
                </a:solidFill>
                <a:latin typeface="Microsoft Sans Serif"/>
                <a:cs typeface="Microsoft Sans Serif"/>
              </a:rPr>
              <a:t> </a:t>
            </a:r>
            <a:r>
              <a:rPr sz="1900" spc="-90" dirty="0">
                <a:solidFill>
                  <a:srgbClr val="292929"/>
                </a:solidFill>
                <a:latin typeface="Microsoft Sans Serif"/>
                <a:cs typeface="Microsoft Sans Serif"/>
              </a:rPr>
              <a:t>areas</a:t>
            </a:r>
            <a:r>
              <a:rPr sz="1900" spc="45" dirty="0">
                <a:solidFill>
                  <a:srgbClr val="292929"/>
                </a:solidFill>
                <a:latin typeface="Microsoft Sans Serif"/>
                <a:cs typeface="Microsoft Sans Serif"/>
              </a:rPr>
              <a:t> </a:t>
            </a:r>
            <a:r>
              <a:rPr sz="1900" spc="-40" dirty="0">
                <a:solidFill>
                  <a:srgbClr val="292929"/>
                </a:solidFill>
                <a:latin typeface="Microsoft Sans Serif"/>
                <a:cs typeface="Microsoft Sans Serif"/>
              </a:rPr>
              <a:t>around</a:t>
            </a:r>
            <a:r>
              <a:rPr sz="1900" spc="105" dirty="0">
                <a:solidFill>
                  <a:srgbClr val="292929"/>
                </a:solidFill>
                <a:latin typeface="Microsoft Sans Serif"/>
                <a:cs typeface="Microsoft Sans Serif"/>
              </a:rPr>
              <a:t> </a:t>
            </a:r>
            <a:r>
              <a:rPr sz="1900" spc="-50" dirty="0">
                <a:solidFill>
                  <a:srgbClr val="292929"/>
                </a:solidFill>
                <a:latin typeface="Microsoft Sans Serif"/>
                <a:cs typeface="Microsoft Sans Serif"/>
              </a:rPr>
              <a:t>specific</a:t>
            </a:r>
            <a:r>
              <a:rPr sz="1900" spc="85" dirty="0">
                <a:solidFill>
                  <a:srgbClr val="292929"/>
                </a:solidFill>
                <a:latin typeface="Microsoft Sans Serif"/>
                <a:cs typeface="Microsoft Sans Serif"/>
              </a:rPr>
              <a:t> </a:t>
            </a:r>
            <a:r>
              <a:rPr sz="1900" spc="-45" dirty="0">
                <a:solidFill>
                  <a:srgbClr val="292929"/>
                </a:solidFill>
                <a:latin typeface="Microsoft Sans Serif"/>
                <a:cs typeface="Microsoft Sans Serif"/>
              </a:rPr>
              <a:t>coordinates,</a:t>
            </a:r>
            <a:r>
              <a:rPr sz="1900" spc="80" dirty="0">
                <a:solidFill>
                  <a:srgbClr val="292929"/>
                </a:solidFill>
                <a:latin typeface="Microsoft Sans Serif"/>
                <a:cs typeface="Microsoft Sans Serif"/>
              </a:rPr>
              <a:t> </a:t>
            </a:r>
            <a:r>
              <a:rPr sz="1900" spc="-20" dirty="0">
                <a:solidFill>
                  <a:srgbClr val="292929"/>
                </a:solidFill>
                <a:latin typeface="Microsoft Sans Serif"/>
                <a:cs typeface="Microsoft Sans Serif"/>
              </a:rPr>
              <a:t>like</a:t>
            </a:r>
            <a:r>
              <a:rPr sz="1900" spc="80" dirty="0">
                <a:solidFill>
                  <a:srgbClr val="292929"/>
                </a:solidFill>
                <a:latin typeface="Microsoft Sans Serif"/>
                <a:cs typeface="Microsoft Sans Serif"/>
              </a:rPr>
              <a:t> </a:t>
            </a:r>
            <a:r>
              <a:rPr sz="1900" spc="-145" dirty="0">
                <a:solidFill>
                  <a:srgbClr val="292929"/>
                </a:solidFill>
                <a:latin typeface="Microsoft Sans Serif"/>
                <a:cs typeface="Microsoft Sans Serif"/>
              </a:rPr>
              <a:t>NASA</a:t>
            </a:r>
            <a:r>
              <a:rPr sz="1900" spc="90" dirty="0">
                <a:solidFill>
                  <a:srgbClr val="292929"/>
                </a:solidFill>
                <a:latin typeface="Microsoft Sans Serif"/>
                <a:cs typeface="Microsoft Sans Serif"/>
              </a:rPr>
              <a:t> </a:t>
            </a:r>
            <a:r>
              <a:rPr sz="1900" spc="-90" dirty="0">
                <a:solidFill>
                  <a:srgbClr val="292929"/>
                </a:solidFill>
                <a:latin typeface="Microsoft Sans Serif"/>
                <a:cs typeface="Microsoft Sans Serif"/>
              </a:rPr>
              <a:t>Johnson</a:t>
            </a:r>
            <a:r>
              <a:rPr sz="1900" spc="125" dirty="0">
                <a:solidFill>
                  <a:srgbClr val="292929"/>
                </a:solidFill>
                <a:latin typeface="Microsoft Sans Serif"/>
                <a:cs typeface="Microsoft Sans Serif"/>
              </a:rPr>
              <a:t> </a:t>
            </a:r>
            <a:r>
              <a:rPr sz="1900" spc="-125" dirty="0">
                <a:solidFill>
                  <a:srgbClr val="292929"/>
                </a:solidFill>
                <a:latin typeface="Microsoft Sans Serif"/>
                <a:cs typeface="Microsoft Sans Serif"/>
              </a:rPr>
              <a:t>Space</a:t>
            </a:r>
            <a:endParaRPr sz="1900">
              <a:latin typeface="Microsoft Sans Serif"/>
              <a:cs typeface="Microsoft Sans Serif"/>
            </a:endParaRPr>
          </a:p>
          <a:p>
            <a:pPr marL="697865">
              <a:lnSpc>
                <a:spcPts val="2060"/>
              </a:lnSpc>
            </a:pPr>
            <a:r>
              <a:rPr sz="1900" spc="-75" dirty="0">
                <a:solidFill>
                  <a:srgbClr val="292929"/>
                </a:solidFill>
                <a:latin typeface="Microsoft Sans Serif"/>
                <a:cs typeface="Microsoft Sans Serif"/>
              </a:rPr>
              <a:t>Center;</a:t>
            </a:r>
            <a:endParaRPr sz="1900">
              <a:latin typeface="Microsoft Sans Serif"/>
              <a:cs typeface="Microsoft Sans Serif"/>
            </a:endParaRPr>
          </a:p>
          <a:p>
            <a:pPr marL="697865" lvl="1" indent="-229235">
              <a:lnSpc>
                <a:spcPts val="2050"/>
              </a:lnSpc>
              <a:spcBef>
                <a:spcPts val="940"/>
              </a:spcBef>
              <a:buFont typeface="Arial MT"/>
              <a:buChar char="•"/>
              <a:tabLst>
                <a:tab pos="697865" algn="l"/>
                <a:tab pos="698500" algn="l"/>
              </a:tabLst>
            </a:pPr>
            <a:r>
              <a:rPr sz="1900" spc="-50" dirty="0">
                <a:solidFill>
                  <a:srgbClr val="292929"/>
                </a:solidFill>
                <a:latin typeface="Microsoft Sans Serif"/>
                <a:cs typeface="Microsoft Sans Serif"/>
              </a:rPr>
              <a:t>Marker</a:t>
            </a:r>
            <a:r>
              <a:rPr sz="1900" spc="40" dirty="0">
                <a:solidFill>
                  <a:srgbClr val="292929"/>
                </a:solidFill>
                <a:latin typeface="Microsoft Sans Serif"/>
                <a:cs typeface="Microsoft Sans Serif"/>
              </a:rPr>
              <a:t> </a:t>
            </a:r>
            <a:r>
              <a:rPr sz="1900" spc="-50" dirty="0">
                <a:solidFill>
                  <a:srgbClr val="292929"/>
                </a:solidFill>
                <a:latin typeface="Microsoft Sans Serif"/>
                <a:cs typeface="Microsoft Sans Serif"/>
              </a:rPr>
              <a:t>clusters</a:t>
            </a:r>
            <a:r>
              <a:rPr sz="1900" spc="65" dirty="0">
                <a:solidFill>
                  <a:srgbClr val="292929"/>
                </a:solidFill>
                <a:latin typeface="Microsoft Sans Serif"/>
                <a:cs typeface="Microsoft Sans Serif"/>
              </a:rPr>
              <a:t> </a:t>
            </a:r>
            <a:r>
              <a:rPr sz="1900" spc="-45" dirty="0">
                <a:solidFill>
                  <a:srgbClr val="292929"/>
                </a:solidFill>
                <a:latin typeface="Microsoft Sans Serif"/>
                <a:cs typeface="Microsoft Sans Serif"/>
              </a:rPr>
              <a:t>indicates</a:t>
            </a:r>
            <a:r>
              <a:rPr sz="1900" spc="85" dirty="0">
                <a:solidFill>
                  <a:srgbClr val="292929"/>
                </a:solidFill>
                <a:latin typeface="Microsoft Sans Serif"/>
                <a:cs typeface="Microsoft Sans Serif"/>
              </a:rPr>
              <a:t> </a:t>
            </a:r>
            <a:r>
              <a:rPr sz="1900" spc="-30" dirty="0">
                <a:solidFill>
                  <a:srgbClr val="292929"/>
                </a:solidFill>
                <a:latin typeface="Microsoft Sans Serif"/>
                <a:cs typeface="Microsoft Sans Serif"/>
              </a:rPr>
              <a:t>groups</a:t>
            </a:r>
            <a:r>
              <a:rPr sz="1900" spc="120" dirty="0">
                <a:solidFill>
                  <a:srgbClr val="292929"/>
                </a:solidFill>
                <a:latin typeface="Microsoft Sans Serif"/>
                <a:cs typeface="Microsoft Sans Serif"/>
              </a:rPr>
              <a:t> </a:t>
            </a:r>
            <a:r>
              <a:rPr sz="1900" spc="-10" dirty="0">
                <a:solidFill>
                  <a:srgbClr val="292929"/>
                </a:solidFill>
                <a:latin typeface="Microsoft Sans Serif"/>
                <a:cs typeface="Microsoft Sans Serif"/>
              </a:rPr>
              <a:t>of</a:t>
            </a:r>
            <a:r>
              <a:rPr sz="1900" spc="85" dirty="0">
                <a:solidFill>
                  <a:srgbClr val="292929"/>
                </a:solidFill>
                <a:latin typeface="Microsoft Sans Serif"/>
                <a:cs typeface="Microsoft Sans Serif"/>
              </a:rPr>
              <a:t> </a:t>
            </a:r>
            <a:r>
              <a:rPr sz="1900" spc="-60" dirty="0">
                <a:solidFill>
                  <a:srgbClr val="292929"/>
                </a:solidFill>
                <a:latin typeface="Microsoft Sans Serif"/>
                <a:cs typeface="Microsoft Sans Serif"/>
              </a:rPr>
              <a:t>events</a:t>
            </a:r>
            <a:r>
              <a:rPr sz="1900" spc="45" dirty="0">
                <a:solidFill>
                  <a:srgbClr val="292929"/>
                </a:solidFill>
                <a:latin typeface="Microsoft Sans Serif"/>
                <a:cs typeface="Microsoft Sans Serif"/>
              </a:rPr>
              <a:t> </a:t>
            </a:r>
            <a:r>
              <a:rPr sz="1900" spc="-15" dirty="0">
                <a:solidFill>
                  <a:srgbClr val="292929"/>
                </a:solidFill>
                <a:latin typeface="Microsoft Sans Serif"/>
                <a:cs typeface="Microsoft Sans Serif"/>
              </a:rPr>
              <a:t>in</a:t>
            </a:r>
            <a:r>
              <a:rPr sz="1900" spc="95" dirty="0">
                <a:solidFill>
                  <a:srgbClr val="292929"/>
                </a:solidFill>
                <a:latin typeface="Microsoft Sans Serif"/>
                <a:cs typeface="Microsoft Sans Serif"/>
              </a:rPr>
              <a:t> </a:t>
            </a:r>
            <a:r>
              <a:rPr sz="1900" spc="-100" dirty="0">
                <a:solidFill>
                  <a:srgbClr val="292929"/>
                </a:solidFill>
                <a:latin typeface="Microsoft Sans Serif"/>
                <a:cs typeface="Microsoft Sans Serif"/>
              </a:rPr>
              <a:t>each</a:t>
            </a:r>
            <a:r>
              <a:rPr sz="1900" spc="65" dirty="0">
                <a:solidFill>
                  <a:srgbClr val="292929"/>
                </a:solidFill>
                <a:latin typeface="Microsoft Sans Serif"/>
                <a:cs typeface="Microsoft Sans Serif"/>
              </a:rPr>
              <a:t> </a:t>
            </a:r>
            <a:r>
              <a:rPr sz="1900" spc="-40" dirty="0">
                <a:solidFill>
                  <a:srgbClr val="292929"/>
                </a:solidFill>
                <a:latin typeface="Microsoft Sans Serif"/>
                <a:cs typeface="Microsoft Sans Serif"/>
              </a:rPr>
              <a:t>coordinate,</a:t>
            </a:r>
            <a:r>
              <a:rPr sz="1900" spc="85" dirty="0">
                <a:solidFill>
                  <a:srgbClr val="292929"/>
                </a:solidFill>
                <a:latin typeface="Microsoft Sans Serif"/>
                <a:cs typeface="Microsoft Sans Serif"/>
              </a:rPr>
              <a:t> </a:t>
            </a:r>
            <a:r>
              <a:rPr sz="1900" spc="-20" dirty="0">
                <a:solidFill>
                  <a:srgbClr val="292929"/>
                </a:solidFill>
                <a:latin typeface="Microsoft Sans Serif"/>
                <a:cs typeface="Microsoft Sans Serif"/>
              </a:rPr>
              <a:t>like</a:t>
            </a:r>
            <a:r>
              <a:rPr sz="1900" spc="65" dirty="0">
                <a:solidFill>
                  <a:srgbClr val="292929"/>
                </a:solidFill>
                <a:latin typeface="Microsoft Sans Serif"/>
                <a:cs typeface="Microsoft Sans Serif"/>
              </a:rPr>
              <a:t> </a:t>
            </a:r>
            <a:r>
              <a:rPr sz="1900" spc="-80" dirty="0">
                <a:solidFill>
                  <a:srgbClr val="292929"/>
                </a:solidFill>
                <a:latin typeface="Microsoft Sans Serif"/>
                <a:cs typeface="Microsoft Sans Serif"/>
              </a:rPr>
              <a:t>launches</a:t>
            </a:r>
            <a:r>
              <a:rPr sz="1900" spc="105" dirty="0">
                <a:solidFill>
                  <a:srgbClr val="292929"/>
                </a:solidFill>
                <a:latin typeface="Microsoft Sans Serif"/>
                <a:cs typeface="Microsoft Sans Serif"/>
              </a:rPr>
              <a:t> </a:t>
            </a:r>
            <a:r>
              <a:rPr sz="1900" spc="-15" dirty="0">
                <a:solidFill>
                  <a:srgbClr val="292929"/>
                </a:solidFill>
                <a:latin typeface="Microsoft Sans Serif"/>
                <a:cs typeface="Microsoft Sans Serif"/>
              </a:rPr>
              <a:t>in</a:t>
            </a:r>
            <a:r>
              <a:rPr sz="1900" spc="90" dirty="0">
                <a:solidFill>
                  <a:srgbClr val="292929"/>
                </a:solidFill>
                <a:latin typeface="Microsoft Sans Serif"/>
                <a:cs typeface="Microsoft Sans Serif"/>
              </a:rPr>
              <a:t> </a:t>
            </a:r>
            <a:r>
              <a:rPr sz="1900" spc="-130" dirty="0">
                <a:solidFill>
                  <a:srgbClr val="292929"/>
                </a:solidFill>
                <a:latin typeface="Microsoft Sans Serif"/>
                <a:cs typeface="Microsoft Sans Serif"/>
              </a:rPr>
              <a:t>a</a:t>
            </a:r>
            <a:r>
              <a:rPr sz="1900" spc="70" dirty="0">
                <a:solidFill>
                  <a:srgbClr val="292929"/>
                </a:solidFill>
                <a:latin typeface="Microsoft Sans Serif"/>
                <a:cs typeface="Microsoft Sans Serif"/>
              </a:rPr>
              <a:t> </a:t>
            </a:r>
            <a:r>
              <a:rPr sz="1900" spc="-65" dirty="0">
                <a:solidFill>
                  <a:srgbClr val="292929"/>
                </a:solidFill>
                <a:latin typeface="Microsoft Sans Serif"/>
                <a:cs typeface="Microsoft Sans Serif"/>
              </a:rPr>
              <a:t>launch</a:t>
            </a:r>
            <a:r>
              <a:rPr sz="1900" spc="105" dirty="0">
                <a:solidFill>
                  <a:srgbClr val="292929"/>
                </a:solidFill>
                <a:latin typeface="Microsoft Sans Serif"/>
                <a:cs typeface="Microsoft Sans Serif"/>
              </a:rPr>
              <a:t> </a:t>
            </a:r>
            <a:r>
              <a:rPr sz="1900" spc="-40" dirty="0">
                <a:solidFill>
                  <a:srgbClr val="292929"/>
                </a:solidFill>
                <a:latin typeface="Microsoft Sans Serif"/>
                <a:cs typeface="Microsoft Sans Serif"/>
              </a:rPr>
              <a:t>site;</a:t>
            </a:r>
            <a:endParaRPr sz="1900">
              <a:latin typeface="Microsoft Sans Serif"/>
              <a:cs typeface="Microsoft Sans Serif"/>
            </a:endParaRPr>
          </a:p>
          <a:p>
            <a:pPr marL="697865">
              <a:lnSpc>
                <a:spcPts val="2050"/>
              </a:lnSpc>
            </a:pPr>
            <a:r>
              <a:rPr sz="1900" spc="-55" dirty="0">
                <a:solidFill>
                  <a:srgbClr val="292929"/>
                </a:solidFill>
                <a:latin typeface="Microsoft Sans Serif"/>
                <a:cs typeface="Microsoft Sans Serif"/>
              </a:rPr>
              <a:t>and</a:t>
            </a:r>
            <a:endParaRPr sz="1900">
              <a:latin typeface="Microsoft Sans Serif"/>
              <a:cs typeface="Microsoft Sans Serif"/>
            </a:endParaRPr>
          </a:p>
          <a:p>
            <a:pPr marL="697865" lvl="1" indent="-229235">
              <a:lnSpc>
                <a:spcPct val="100000"/>
              </a:lnSpc>
              <a:spcBef>
                <a:spcPts val="945"/>
              </a:spcBef>
              <a:buFont typeface="Arial MT"/>
              <a:buChar char="•"/>
              <a:tabLst>
                <a:tab pos="697865" algn="l"/>
                <a:tab pos="698500" algn="l"/>
              </a:tabLst>
            </a:pPr>
            <a:r>
              <a:rPr sz="1900" spc="-75" dirty="0">
                <a:solidFill>
                  <a:srgbClr val="292929"/>
                </a:solidFill>
                <a:latin typeface="Microsoft Sans Serif"/>
                <a:cs typeface="Microsoft Sans Serif"/>
              </a:rPr>
              <a:t>Lines</a:t>
            </a:r>
            <a:r>
              <a:rPr sz="1900" spc="80" dirty="0">
                <a:solidFill>
                  <a:srgbClr val="292929"/>
                </a:solidFill>
                <a:latin typeface="Microsoft Sans Serif"/>
                <a:cs typeface="Microsoft Sans Serif"/>
              </a:rPr>
              <a:t> </a:t>
            </a:r>
            <a:r>
              <a:rPr sz="1900" spc="-70" dirty="0">
                <a:solidFill>
                  <a:srgbClr val="292929"/>
                </a:solidFill>
                <a:latin typeface="Microsoft Sans Serif"/>
                <a:cs typeface="Microsoft Sans Serif"/>
              </a:rPr>
              <a:t>are</a:t>
            </a:r>
            <a:r>
              <a:rPr sz="1900" spc="65" dirty="0">
                <a:solidFill>
                  <a:srgbClr val="292929"/>
                </a:solidFill>
                <a:latin typeface="Microsoft Sans Serif"/>
                <a:cs typeface="Microsoft Sans Serif"/>
              </a:rPr>
              <a:t> </a:t>
            </a:r>
            <a:r>
              <a:rPr sz="1900" spc="-65" dirty="0">
                <a:solidFill>
                  <a:srgbClr val="292929"/>
                </a:solidFill>
                <a:latin typeface="Microsoft Sans Serif"/>
                <a:cs typeface="Microsoft Sans Serif"/>
              </a:rPr>
              <a:t>used</a:t>
            </a:r>
            <a:r>
              <a:rPr sz="1900" spc="60" dirty="0">
                <a:solidFill>
                  <a:srgbClr val="292929"/>
                </a:solidFill>
                <a:latin typeface="Microsoft Sans Serif"/>
                <a:cs typeface="Microsoft Sans Serif"/>
              </a:rPr>
              <a:t> </a:t>
            </a:r>
            <a:r>
              <a:rPr sz="1900" spc="35" dirty="0">
                <a:solidFill>
                  <a:srgbClr val="292929"/>
                </a:solidFill>
                <a:latin typeface="Microsoft Sans Serif"/>
                <a:cs typeface="Microsoft Sans Serif"/>
              </a:rPr>
              <a:t>to</a:t>
            </a:r>
            <a:r>
              <a:rPr sz="1900" spc="65" dirty="0">
                <a:solidFill>
                  <a:srgbClr val="292929"/>
                </a:solidFill>
                <a:latin typeface="Microsoft Sans Serif"/>
                <a:cs typeface="Microsoft Sans Serif"/>
              </a:rPr>
              <a:t> </a:t>
            </a:r>
            <a:r>
              <a:rPr sz="1900" spc="-35" dirty="0">
                <a:solidFill>
                  <a:srgbClr val="292929"/>
                </a:solidFill>
                <a:latin typeface="Microsoft Sans Serif"/>
                <a:cs typeface="Microsoft Sans Serif"/>
              </a:rPr>
              <a:t>indicate</a:t>
            </a:r>
            <a:r>
              <a:rPr sz="1900" spc="80" dirty="0">
                <a:solidFill>
                  <a:srgbClr val="292929"/>
                </a:solidFill>
                <a:latin typeface="Microsoft Sans Serif"/>
                <a:cs typeface="Microsoft Sans Serif"/>
              </a:rPr>
              <a:t> </a:t>
            </a:r>
            <a:r>
              <a:rPr sz="1900" spc="-60" dirty="0">
                <a:solidFill>
                  <a:srgbClr val="292929"/>
                </a:solidFill>
                <a:latin typeface="Microsoft Sans Serif"/>
                <a:cs typeface="Microsoft Sans Serif"/>
              </a:rPr>
              <a:t>distances</a:t>
            </a:r>
            <a:r>
              <a:rPr sz="1900" spc="80" dirty="0">
                <a:solidFill>
                  <a:srgbClr val="292929"/>
                </a:solidFill>
                <a:latin typeface="Microsoft Sans Serif"/>
                <a:cs typeface="Microsoft Sans Serif"/>
              </a:rPr>
              <a:t> </a:t>
            </a:r>
            <a:r>
              <a:rPr sz="1900" spc="-50" dirty="0">
                <a:solidFill>
                  <a:srgbClr val="292929"/>
                </a:solidFill>
                <a:latin typeface="Microsoft Sans Serif"/>
                <a:cs typeface="Microsoft Sans Serif"/>
              </a:rPr>
              <a:t>between</a:t>
            </a:r>
            <a:r>
              <a:rPr sz="1900" spc="60" dirty="0">
                <a:solidFill>
                  <a:srgbClr val="292929"/>
                </a:solidFill>
                <a:latin typeface="Microsoft Sans Serif"/>
                <a:cs typeface="Microsoft Sans Serif"/>
              </a:rPr>
              <a:t> </a:t>
            </a:r>
            <a:r>
              <a:rPr sz="1900" spc="5" dirty="0">
                <a:solidFill>
                  <a:srgbClr val="292929"/>
                </a:solidFill>
                <a:latin typeface="Microsoft Sans Serif"/>
                <a:cs typeface="Microsoft Sans Serif"/>
              </a:rPr>
              <a:t>two</a:t>
            </a:r>
            <a:r>
              <a:rPr sz="1900" spc="65" dirty="0">
                <a:solidFill>
                  <a:srgbClr val="292929"/>
                </a:solidFill>
                <a:latin typeface="Microsoft Sans Serif"/>
                <a:cs typeface="Microsoft Sans Serif"/>
              </a:rPr>
              <a:t> </a:t>
            </a:r>
            <a:r>
              <a:rPr sz="1900" spc="-45" dirty="0">
                <a:solidFill>
                  <a:srgbClr val="292929"/>
                </a:solidFill>
                <a:latin typeface="Microsoft Sans Serif"/>
                <a:cs typeface="Microsoft Sans Serif"/>
              </a:rPr>
              <a:t>coordinates.</a:t>
            </a:r>
            <a:endParaRPr sz="1900">
              <a:latin typeface="Microsoft Sans Serif"/>
              <a:cs typeface="Microsoft Sans Serif"/>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15</a:t>
            </a:fld>
            <a:endParaRPr spc="75" dirty="0"/>
          </a:p>
        </p:txBody>
      </p:sp>
      <p:sp>
        <p:nvSpPr>
          <p:cNvPr id="3" name="object 3"/>
          <p:cNvSpPr txBox="1"/>
          <p:nvPr/>
        </p:nvSpPr>
        <p:spPr>
          <a:xfrm>
            <a:off x="917257" y="5298122"/>
            <a:ext cx="10293350" cy="451149"/>
          </a:xfrm>
          <a:prstGeom prst="rect">
            <a:avLst/>
          </a:prstGeom>
        </p:spPr>
        <p:txBody>
          <a:bodyPr vert="horz" wrap="square" lIns="0" tIns="54610" rIns="0" bIns="0" rtlCol="0">
            <a:spAutoFit/>
          </a:bodyPr>
          <a:lstStyle/>
          <a:p>
            <a:pPr marL="241300" marR="5080" indent="-228600">
              <a:lnSpc>
                <a:spcPct val="80400"/>
              </a:lnSpc>
              <a:spcBef>
                <a:spcPts val="430"/>
              </a:spcBef>
              <a:buFont typeface="Arial MT"/>
              <a:buChar char="•"/>
              <a:tabLst>
                <a:tab pos="240665" algn="l"/>
                <a:tab pos="241300" algn="l"/>
              </a:tabLst>
            </a:pPr>
            <a:r>
              <a:rPr sz="1400" spc="-70" dirty="0">
                <a:solidFill>
                  <a:srgbClr val="292929"/>
                </a:solidFill>
                <a:latin typeface="Microsoft Sans Serif"/>
                <a:cs typeface="Microsoft Sans Serif"/>
              </a:rPr>
              <a:t>Source</a:t>
            </a:r>
            <a:r>
              <a:rPr sz="1400" spc="-6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code:</a:t>
            </a:r>
            <a:r>
              <a:rPr lang="en-PH" sz="1400" spc="-50" dirty="0">
                <a:solidFill>
                  <a:srgbClr val="292929"/>
                </a:solidFill>
                <a:latin typeface="Microsoft Sans Serif"/>
                <a:cs typeface="Microsoft Sans Serif"/>
              </a:rPr>
              <a:t> </a:t>
            </a:r>
            <a:r>
              <a:rPr lang="en-PH" sz="1400" spc="-50" dirty="0">
                <a:solidFill>
                  <a:srgbClr val="292929"/>
                </a:solidFill>
                <a:latin typeface="Microsoft Sans Serif"/>
                <a:cs typeface="Microsoft Sans Serif"/>
                <a:hlinkClick r:id="rId2"/>
              </a:rPr>
              <a:t>https://github.com/geromeandrew/IBM-Applied-Data-Science-Capstone/blob/main/lab_jupyter_launch_site_location.ipynb</a:t>
            </a:r>
            <a:endParaRPr lang="en-PH" sz="1400" spc="-50" dirty="0">
              <a:solidFill>
                <a:srgbClr val="292929"/>
              </a:solidFill>
              <a:latin typeface="Microsoft Sans Serif"/>
              <a:cs typeface="Microsoft Sans Serif"/>
            </a:endParaRPr>
          </a:p>
          <a:p>
            <a:pPr marL="241300" marR="5080" indent="-228600">
              <a:lnSpc>
                <a:spcPct val="80400"/>
              </a:lnSpc>
              <a:spcBef>
                <a:spcPts val="430"/>
              </a:spcBef>
              <a:buFont typeface="Arial MT"/>
              <a:buChar char="•"/>
              <a:tabLst>
                <a:tab pos="240665" algn="l"/>
                <a:tab pos="241300" algn="l"/>
              </a:tabLst>
            </a:pPr>
            <a:endParaRPr sz="1400" dirty="0">
              <a:latin typeface="Microsoft Sans Serif"/>
              <a:cs typeface="Microsoft Sans Serif"/>
            </a:endParaRPr>
          </a:p>
        </p:txBody>
      </p:sp>
      <p:sp>
        <p:nvSpPr>
          <p:cNvPr id="4" name="object 4"/>
          <p:cNvSpPr txBox="1">
            <a:spLocks noGrp="1"/>
          </p:cNvSpPr>
          <p:nvPr>
            <p:ph type="title"/>
          </p:nvPr>
        </p:nvSpPr>
        <p:spPr>
          <a:xfrm>
            <a:off x="848994" y="418782"/>
            <a:ext cx="7350125" cy="589915"/>
          </a:xfrm>
          <a:prstGeom prst="rect">
            <a:avLst/>
          </a:prstGeom>
        </p:spPr>
        <p:txBody>
          <a:bodyPr vert="horz" wrap="square" lIns="0" tIns="12700" rIns="0" bIns="0" rtlCol="0">
            <a:spAutoFit/>
          </a:bodyPr>
          <a:lstStyle/>
          <a:p>
            <a:pPr marL="12700">
              <a:lnSpc>
                <a:spcPct val="100000"/>
              </a:lnSpc>
              <a:spcBef>
                <a:spcPts val="100"/>
              </a:spcBef>
            </a:pPr>
            <a:r>
              <a:rPr spc="-50" dirty="0"/>
              <a:t>Build</a:t>
            </a:r>
            <a:r>
              <a:rPr spc="145" dirty="0"/>
              <a:t> </a:t>
            </a:r>
            <a:r>
              <a:rPr spc="-175" dirty="0"/>
              <a:t>an</a:t>
            </a:r>
            <a:r>
              <a:rPr spc="110" dirty="0"/>
              <a:t> </a:t>
            </a:r>
            <a:r>
              <a:rPr spc="-80" dirty="0"/>
              <a:t>Interactive</a:t>
            </a:r>
            <a:r>
              <a:rPr spc="120" dirty="0"/>
              <a:t> </a:t>
            </a:r>
            <a:r>
              <a:rPr spc="-145" dirty="0"/>
              <a:t>Map</a:t>
            </a:r>
            <a:r>
              <a:rPr spc="125" dirty="0"/>
              <a:t> </a:t>
            </a:r>
            <a:r>
              <a:rPr spc="5" dirty="0"/>
              <a:t>with</a:t>
            </a:r>
            <a:r>
              <a:rPr spc="140" dirty="0"/>
              <a:t> </a:t>
            </a:r>
            <a:r>
              <a:rPr spc="-95" dirty="0"/>
              <a:t>Folium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288145" cy="24491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spc="-10" dirty="0">
                <a:solidFill>
                  <a:srgbClr val="292929"/>
                </a:solidFill>
                <a:latin typeface="Microsoft Sans Serif"/>
                <a:cs typeface="Microsoft Sans Serif"/>
              </a:rPr>
              <a:t>following</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graphs</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plots</a:t>
            </a:r>
            <a:r>
              <a:rPr sz="2200" spc="5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95"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visualize</a:t>
            </a:r>
            <a:r>
              <a:rPr sz="2200" spc="9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endParaRPr sz="2200">
              <a:latin typeface="Microsoft Sans Serif"/>
              <a:cs typeface="Microsoft Sans Serif"/>
            </a:endParaRPr>
          </a:p>
          <a:p>
            <a:pPr marL="698500" lvl="1" indent="-228600">
              <a:lnSpc>
                <a:spcPct val="100000"/>
              </a:lnSpc>
              <a:spcBef>
                <a:spcPts val="1440"/>
              </a:spcBef>
              <a:buFont typeface="Arial MT"/>
              <a:buChar char="•"/>
              <a:tabLst>
                <a:tab pos="697865" algn="l"/>
                <a:tab pos="698500" algn="l"/>
              </a:tabLst>
            </a:pPr>
            <a:r>
              <a:rPr sz="1800" spc="-70" dirty="0">
                <a:solidFill>
                  <a:srgbClr val="292929"/>
                </a:solidFill>
                <a:latin typeface="Microsoft Sans Serif"/>
                <a:cs typeface="Microsoft Sans Serif"/>
              </a:rPr>
              <a:t>Percentage</a:t>
            </a:r>
            <a:r>
              <a:rPr sz="1800" spc="65"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35" dirty="0">
                <a:solidFill>
                  <a:srgbClr val="292929"/>
                </a:solidFill>
                <a:latin typeface="Microsoft Sans Serif"/>
                <a:cs typeface="Microsoft Sans Serif"/>
              </a:rPr>
              <a:t> </a:t>
            </a:r>
            <a:r>
              <a:rPr sz="1800" spc="-75" dirty="0">
                <a:solidFill>
                  <a:srgbClr val="292929"/>
                </a:solidFill>
                <a:latin typeface="Microsoft Sans Serif"/>
                <a:cs typeface="Microsoft Sans Serif"/>
              </a:rPr>
              <a:t>launches</a:t>
            </a:r>
            <a:r>
              <a:rPr sz="1800" spc="55" dirty="0">
                <a:solidFill>
                  <a:srgbClr val="292929"/>
                </a:solidFill>
                <a:latin typeface="Microsoft Sans Serif"/>
                <a:cs typeface="Microsoft Sans Serif"/>
              </a:rPr>
              <a:t> </a:t>
            </a:r>
            <a:r>
              <a:rPr sz="1800" spc="-30" dirty="0">
                <a:solidFill>
                  <a:srgbClr val="292929"/>
                </a:solidFill>
                <a:latin typeface="Microsoft Sans Serif"/>
                <a:cs typeface="Microsoft Sans Serif"/>
              </a:rPr>
              <a:t>by</a:t>
            </a:r>
            <a:r>
              <a:rPr sz="1800" spc="35" dirty="0">
                <a:solidFill>
                  <a:srgbClr val="292929"/>
                </a:solidFill>
                <a:latin typeface="Microsoft Sans Serif"/>
                <a:cs typeface="Microsoft Sans Serif"/>
              </a:rPr>
              <a:t> </a:t>
            </a:r>
            <a:r>
              <a:rPr sz="1800" spc="-35" dirty="0">
                <a:solidFill>
                  <a:srgbClr val="292929"/>
                </a:solidFill>
                <a:latin typeface="Microsoft Sans Serif"/>
                <a:cs typeface="Microsoft Sans Serif"/>
              </a:rPr>
              <a:t>site</a:t>
            </a:r>
            <a:endParaRPr sz="1800">
              <a:latin typeface="Microsoft Sans Serif"/>
              <a:cs typeface="Microsoft Sans Serif"/>
            </a:endParaRPr>
          </a:p>
          <a:p>
            <a:pPr marL="698500" lvl="1" indent="-228600">
              <a:lnSpc>
                <a:spcPct val="100000"/>
              </a:lnSpc>
              <a:spcBef>
                <a:spcPts val="1400"/>
              </a:spcBef>
              <a:buFont typeface="Arial MT"/>
              <a:buChar char="•"/>
              <a:tabLst>
                <a:tab pos="697865" algn="l"/>
                <a:tab pos="698500" algn="l"/>
              </a:tabLst>
            </a:pPr>
            <a:r>
              <a:rPr sz="1800" spc="-70" dirty="0">
                <a:solidFill>
                  <a:srgbClr val="292929"/>
                </a:solidFill>
                <a:latin typeface="Microsoft Sans Serif"/>
                <a:cs typeface="Microsoft Sans Serif"/>
              </a:rPr>
              <a:t>Payload</a:t>
            </a:r>
            <a:r>
              <a:rPr sz="1800" dirty="0">
                <a:solidFill>
                  <a:srgbClr val="292929"/>
                </a:solidFill>
                <a:latin typeface="Microsoft Sans Serif"/>
                <a:cs typeface="Microsoft Sans Serif"/>
              </a:rPr>
              <a:t> </a:t>
            </a:r>
            <a:r>
              <a:rPr sz="1800" spc="-50" dirty="0">
                <a:solidFill>
                  <a:srgbClr val="292929"/>
                </a:solidFill>
                <a:latin typeface="Microsoft Sans Serif"/>
                <a:cs typeface="Microsoft Sans Serif"/>
              </a:rPr>
              <a:t>range</a:t>
            </a:r>
            <a:endParaRPr sz="1800">
              <a:latin typeface="Microsoft Sans Serif"/>
              <a:cs typeface="Microsoft Sans Serif"/>
            </a:endParaRPr>
          </a:p>
          <a:p>
            <a:pPr marL="241300" marR="5080" indent="-228600">
              <a:lnSpc>
                <a:spcPct val="100000"/>
              </a:lnSpc>
              <a:spcBef>
                <a:spcPts val="1360"/>
              </a:spcBef>
              <a:buFont typeface="Arial MT"/>
              <a:buChar char="•"/>
              <a:tabLst>
                <a:tab pos="240665" algn="l"/>
                <a:tab pos="241300" algn="l"/>
              </a:tabLst>
            </a:pPr>
            <a:r>
              <a:rPr sz="2200" spc="-110" dirty="0">
                <a:solidFill>
                  <a:srgbClr val="292929"/>
                </a:solidFill>
                <a:latin typeface="Microsoft Sans Serif"/>
                <a:cs typeface="Microsoft Sans Serif"/>
              </a:rPr>
              <a:t>This</a:t>
            </a:r>
            <a:r>
              <a:rPr sz="2200" spc="90" dirty="0">
                <a:solidFill>
                  <a:srgbClr val="292929"/>
                </a:solidFill>
                <a:latin typeface="Microsoft Sans Serif"/>
                <a:cs typeface="Microsoft Sans Serif"/>
              </a:rPr>
              <a:t> </a:t>
            </a:r>
            <a:r>
              <a:rPr sz="2200" spc="-35" dirty="0">
                <a:solidFill>
                  <a:srgbClr val="292929"/>
                </a:solidFill>
                <a:latin typeface="Microsoft Sans Serif"/>
                <a:cs typeface="Microsoft Sans Serif"/>
              </a:rPr>
              <a:t>combination</a:t>
            </a:r>
            <a:r>
              <a:rPr sz="2200" spc="50" dirty="0">
                <a:solidFill>
                  <a:srgbClr val="292929"/>
                </a:solidFill>
                <a:latin typeface="Microsoft Sans Serif"/>
                <a:cs typeface="Microsoft Sans Serif"/>
              </a:rPr>
              <a:t> </a:t>
            </a:r>
            <a:r>
              <a:rPr sz="2200" spc="-40" dirty="0">
                <a:solidFill>
                  <a:srgbClr val="292929"/>
                </a:solidFill>
                <a:latin typeface="Microsoft Sans Serif"/>
                <a:cs typeface="Microsoft Sans Serif"/>
              </a:rPr>
              <a:t>allowed</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40" dirty="0">
                <a:solidFill>
                  <a:srgbClr val="292929"/>
                </a:solidFill>
                <a:latin typeface="Microsoft Sans Serif"/>
                <a:cs typeface="Microsoft Sans Serif"/>
              </a:rPr>
              <a:t>quickly</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analyze</a:t>
            </a:r>
            <a:r>
              <a:rPr sz="2200" spc="9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55" dirty="0">
                <a:solidFill>
                  <a:srgbClr val="292929"/>
                </a:solidFill>
                <a:latin typeface="Microsoft Sans Serif"/>
                <a:cs typeface="Microsoft Sans Serif"/>
              </a:rPr>
              <a:t> </a:t>
            </a:r>
            <a:r>
              <a:rPr sz="2200" spc="-25" dirty="0">
                <a:solidFill>
                  <a:srgbClr val="292929"/>
                </a:solidFill>
                <a:latin typeface="Microsoft Sans Serif"/>
                <a:cs typeface="Microsoft Sans Serif"/>
              </a:rPr>
              <a:t>relation</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75" dirty="0">
                <a:solidFill>
                  <a:srgbClr val="292929"/>
                </a:solidFill>
                <a:latin typeface="Microsoft Sans Serif"/>
                <a:cs typeface="Microsoft Sans Serif"/>
              </a:rPr>
              <a:t> </a:t>
            </a:r>
            <a:r>
              <a:rPr sz="2200" spc="-65" dirty="0">
                <a:solidFill>
                  <a:srgbClr val="292929"/>
                </a:solidFill>
                <a:latin typeface="Microsoft Sans Serif"/>
                <a:cs typeface="Microsoft Sans Serif"/>
              </a:rPr>
              <a:t>payloads </a:t>
            </a:r>
            <a:r>
              <a:rPr sz="2200" spc="-6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90" dirty="0">
                <a:solidFill>
                  <a:srgbClr val="292929"/>
                </a:solidFill>
                <a:latin typeface="Microsoft Sans Serif"/>
                <a:cs typeface="Microsoft Sans Serif"/>
              </a:rPr>
              <a:t> </a:t>
            </a:r>
            <a:r>
              <a:rPr sz="2200" spc="-65" dirty="0">
                <a:solidFill>
                  <a:srgbClr val="292929"/>
                </a:solidFill>
                <a:latin typeface="Microsoft Sans Serif"/>
                <a:cs typeface="Microsoft Sans Serif"/>
              </a:rPr>
              <a:t>sites,</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helping</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95" dirty="0">
                <a:solidFill>
                  <a:srgbClr val="292929"/>
                </a:solidFill>
                <a:latin typeface="Microsoft Sans Serif"/>
                <a:cs typeface="Microsoft Sans Serif"/>
              </a:rPr>
              <a:t> </a:t>
            </a:r>
            <a:r>
              <a:rPr sz="2200" spc="-20" dirty="0">
                <a:solidFill>
                  <a:srgbClr val="292929"/>
                </a:solidFill>
                <a:latin typeface="Microsoft Sans Serif"/>
                <a:cs typeface="Microsoft Sans Serif"/>
              </a:rPr>
              <a:t>identify</a:t>
            </a:r>
            <a:r>
              <a:rPr sz="2200" spc="80" dirty="0">
                <a:solidFill>
                  <a:srgbClr val="292929"/>
                </a:solidFill>
                <a:latin typeface="Microsoft Sans Serif"/>
                <a:cs typeface="Microsoft Sans Serif"/>
              </a:rPr>
              <a:t> </a:t>
            </a:r>
            <a:r>
              <a:rPr sz="2200" spc="-75" dirty="0">
                <a:solidFill>
                  <a:srgbClr val="292929"/>
                </a:solidFill>
                <a:latin typeface="Microsoft Sans Serif"/>
                <a:cs typeface="Microsoft Sans Serif"/>
              </a:rPr>
              <a:t>where</a:t>
            </a:r>
            <a:r>
              <a:rPr sz="2200" spc="10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best</a:t>
            </a:r>
            <a:r>
              <a:rPr sz="2200" spc="90" dirty="0">
                <a:solidFill>
                  <a:srgbClr val="292929"/>
                </a:solidFill>
                <a:latin typeface="Microsoft Sans Serif"/>
                <a:cs typeface="Microsoft Sans Serif"/>
              </a:rPr>
              <a:t> </a:t>
            </a:r>
            <a:r>
              <a:rPr sz="2200" spc="-80" dirty="0">
                <a:solidFill>
                  <a:srgbClr val="292929"/>
                </a:solidFill>
                <a:latin typeface="Microsoft Sans Serif"/>
                <a:cs typeface="Microsoft Sans Serif"/>
              </a:rPr>
              <a:t>place</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90" dirty="0">
                <a:solidFill>
                  <a:srgbClr val="292929"/>
                </a:solidFill>
                <a:latin typeface="Microsoft Sans Serif"/>
                <a:cs typeface="Microsoft Sans Serif"/>
              </a:rPr>
              <a:t> </a:t>
            </a:r>
            <a:r>
              <a:rPr sz="2200" spc="-55" dirty="0">
                <a:solidFill>
                  <a:srgbClr val="292929"/>
                </a:solidFill>
                <a:latin typeface="Microsoft Sans Serif"/>
                <a:cs typeface="Microsoft Sans Serif"/>
              </a:rPr>
              <a:t>according </a:t>
            </a:r>
            <a:r>
              <a:rPr sz="2200" spc="-570"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55" dirty="0">
                <a:solidFill>
                  <a:srgbClr val="292929"/>
                </a:solidFill>
                <a:latin typeface="Microsoft Sans Serif"/>
                <a:cs typeface="Microsoft Sans Serif"/>
              </a:rPr>
              <a:t> </a:t>
            </a:r>
            <a:r>
              <a:rPr sz="2200" spc="-70" dirty="0">
                <a:solidFill>
                  <a:srgbClr val="292929"/>
                </a:solidFill>
                <a:latin typeface="Microsoft Sans Serif"/>
                <a:cs typeface="Microsoft Sans Serif"/>
              </a:rPr>
              <a:t>payloads.</a:t>
            </a:r>
            <a:endParaRPr sz="2200">
              <a:latin typeface="Microsoft Sans Serif"/>
              <a:cs typeface="Microsoft Sans Serif"/>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16</a:t>
            </a:fld>
            <a:endParaRPr spc="75" dirty="0"/>
          </a:p>
        </p:txBody>
      </p:sp>
      <p:sp>
        <p:nvSpPr>
          <p:cNvPr id="3" name="object 3"/>
          <p:cNvSpPr txBox="1"/>
          <p:nvPr/>
        </p:nvSpPr>
        <p:spPr>
          <a:xfrm>
            <a:off x="848994" y="5475287"/>
            <a:ext cx="9164955" cy="85664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1800" spc="-85" dirty="0">
                <a:solidFill>
                  <a:srgbClr val="292929"/>
                </a:solidFill>
                <a:latin typeface="Microsoft Sans Serif"/>
                <a:cs typeface="Microsoft Sans Serif"/>
              </a:rPr>
              <a:t>Source</a:t>
            </a:r>
            <a:r>
              <a:rPr sz="1800" spc="-80" dirty="0">
                <a:solidFill>
                  <a:srgbClr val="292929"/>
                </a:solidFill>
                <a:latin typeface="Microsoft Sans Serif"/>
                <a:cs typeface="Microsoft Sans Serif"/>
              </a:rPr>
              <a:t> </a:t>
            </a:r>
            <a:r>
              <a:rPr sz="1800" spc="-60" dirty="0">
                <a:solidFill>
                  <a:srgbClr val="292929"/>
                </a:solidFill>
                <a:latin typeface="Microsoft Sans Serif"/>
                <a:cs typeface="Microsoft Sans Serif"/>
              </a:rPr>
              <a:t>code:</a:t>
            </a:r>
            <a:r>
              <a:rPr lang="en-PH" sz="1800" spc="-60" dirty="0">
                <a:solidFill>
                  <a:srgbClr val="292929"/>
                </a:solidFill>
                <a:latin typeface="Microsoft Sans Serif"/>
                <a:cs typeface="Microsoft Sans Serif"/>
              </a:rPr>
              <a:t> </a:t>
            </a:r>
            <a:r>
              <a:rPr lang="en-PH" sz="1800" spc="-60" dirty="0">
                <a:solidFill>
                  <a:srgbClr val="292929"/>
                </a:solidFill>
                <a:latin typeface="Microsoft Sans Serif"/>
                <a:cs typeface="Microsoft Sans Serif"/>
                <a:hlinkClick r:id="rId2"/>
              </a:rPr>
              <a:t>https://github.com/geromeandrew/IBM-Applied-Data-Science-Capstone/blob/main/spacex_dash_app.py</a:t>
            </a:r>
            <a:endParaRPr lang="en-PH" sz="1800" spc="-60" dirty="0">
              <a:solidFill>
                <a:srgbClr val="292929"/>
              </a:solidFill>
              <a:latin typeface="Microsoft Sans Serif"/>
              <a:cs typeface="Microsoft Sans Serif"/>
            </a:endParaRPr>
          </a:p>
          <a:p>
            <a:pPr marL="241300" marR="5080" indent="-228600">
              <a:lnSpc>
                <a:spcPct val="100000"/>
              </a:lnSpc>
              <a:spcBef>
                <a:spcPts val="100"/>
              </a:spcBef>
              <a:buFont typeface="Arial MT"/>
              <a:buChar char="•"/>
              <a:tabLst>
                <a:tab pos="240665" algn="l"/>
                <a:tab pos="241300" algn="l"/>
              </a:tabLst>
            </a:pPr>
            <a:endParaRPr sz="1800" dirty="0">
              <a:latin typeface="Microsoft Sans Serif"/>
              <a:cs typeface="Microsoft Sans Serif"/>
            </a:endParaRPr>
          </a:p>
        </p:txBody>
      </p:sp>
      <p:sp>
        <p:nvSpPr>
          <p:cNvPr id="4" name="object 4"/>
          <p:cNvSpPr txBox="1">
            <a:spLocks noGrp="1"/>
          </p:cNvSpPr>
          <p:nvPr>
            <p:ph type="title"/>
          </p:nvPr>
        </p:nvSpPr>
        <p:spPr>
          <a:xfrm>
            <a:off x="848994" y="418528"/>
            <a:ext cx="7147559" cy="589915"/>
          </a:xfrm>
          <a:prstGeom prst="rect">
            <a:avLst/>
          </a:prstGeom>
        </p:spPr>
        <p:txBody>
          <a:bodyPr vert="horz" wrap="square" lIns="0" tIns="12700" rIns="0" bIns="0" rtlCol="0">
            <a:spAutoFit/>
          </a:bodyPr>
          <a:lstStyle/>
          <a:p>
            <a:pPr marL="12700">
              <a:lnSpc>
                <a:spcPct val="100000"/>
              </a:lnSpc>
              <a:spcBef>
                <a:spcPts val="100"/>
              </a:spcBef>
            </a:pPr>
            <a:r>
              <a:rPr spc="-50" dirty="0"/>
              <a:t>Build</a:t>
            </a:r>
            <a:r>
              <a:rPr spc="145" dirty="0"/>
              <a:t> </a:t>
            </a:r>
            <a:r>
              <a:rPr spc="-245" dirty="0"/>
              <a:t>a</a:t>
            </a:r>
            <a:r>
              <a:rPr spc="120" dirty="0"/>
              <a:t> </a:t>
            </a:r>
            <a:r>
              <a:rPr spc="-100" dirty="0"/>
              <a:t>Dashboard</a:t>
            </a:r>
            <a:r>
              <a:rPr spc="135" dirty="0"/>
              <a:t> </a:t>
            </a:r>
            <a:r>
              <a:rPr spc="5" dirty="0"/>
              <a:t>with</a:t>
            </a:r>
            <a:r>
              <a:rPr spc="150" dirty="0"/>
              <a:t> </a:t>
            </a:r>
            <a:r>
              <a:rPr spc="-55" dirty="0"/>
              <a:t>Plotly</a:t>
            </a:r>
            <a:r>
              <a:rPr spc="130" dirty="0"/>
              <a:t> </a:t>
            </a:r>
            <a:r>
              <a:rPr spc="-175" dirty="0"/>
              <a:t>Dash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45578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60" dirty="0">
                <a:solidFill>
                  <a:srgbClr val="292929"/>
                </a:solidFill>
                <a:latin typeface="Microsoft Sans Serif"/>
                <a:cs typeface="Microsoft Sans Serif"/>
              </a:rPr>
              <a:t>Four</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classification</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models</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compared:</a:t>
            </a:r>
            <a:r>
              <a:rPr sz="2200" spc="55" dirty="0">
                <a:solidFill>
                  <a:srgbClr val="292929"/>
                </a:solidFill>
                <a:latin typeface="Microsoft Sans Serif"/>
                <a:cs typeface="Microsoft Sans Serif"/>
              </a:rPr>
              <a:t> </a:t>
            </a:r>
            <a:r>
              <a:rPr sz="2200" spc="-15" dirty="0">
                <a:solidFill>
                  <a:srgbClr val="292929"/>
                </a:solidFill>
                <a:latin typeface="Microsoft Sans Serif"/>
                <a:cs typeface="Microsoft Sans Serif"/>
              </a:rPr>
              <a:t>logistic</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regression,</a:t>
            </a:r>
            <a:r>
              <a:rPr sz="2200" spc="90" dirty="0">
                <a:solidFill>
                  <a:srgbClr val="292929"/>
                </a:solidFill>
                <a:latin typeface="Microsoft Sans Serif"/>
                <a:cs typeface="Microsoft Sans Serif"/>
              </a:rPr>
              <a:t> </a:t>
            </a:r>
            <a:r>
              <a:rPr sz="2200" spc="-10" dirty="0">
                <a:solidFill>
                  <a:srgbClr val="292929"/>
                </a:solidFill>
                <a:latin typeface="Microsoft Sans Serif"/>
                <a:cs typeface="Microsoft Sans Serif"/>
              </a:rPr>
              <a:t>support</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vector </a:t>
            </a:r>
            <a:r>
              <a:rPr sz="2200" spc="-570" dirty="0">
                <a:solidFill>
                  <a:srgbClr val="292929"/>
                </a:solidFill>
                <a:latin typeface="Microsoft Sans Serif"/>
                <a:cs typeface="Microsoft Sans Serif"/>
              </a:rPr>
              <a:t> </a:t>
            </a:r>
            <a:r>
              <a:rPr sz="2200" spc="-95" dirty="0">
                <a:solidFill>
                  <a:srgbClr val="292929"/>
                </a:solidFill>
                <a:latin typeface="Microsoft Sans Serif"/>
                <a:cs typeface="Microsoft Sans Serif"/>
              </a:rPr>
              <a:t>machine,</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decision</a:t>
            </a:r>
            <a:r>
              <a:rPr sz="2200" spc="90" dirty="0">
                <a:solidFill>
                  <a:srgbClr val="292929"/>
                </a:solidFill>
                <a:latin typeface="Microsoft Sans Serif"/>
                <a:cs typeface="Microsoft Sans Serif"/>
              </a:rPr>
              <a:t> </a:t>
            </a:r>
            <a:r>
              <a:rPr sz="2200" spc="-35" dirty="0">
                <a:solidFill>
                  <a:srgbClr val="292929"/>
                </a:solidFill>
                <a:latin typeface="Microsoft Sans Serif"/>
                <a:cs typeface="Microsoft Sans Serif"/>
              </a:rPr>
              <a:t>tree</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55" dirty="0">
                <a:solidFill>
                  <a:srgbClr val="292929"/>
                </a:solidFill>
                <a:latin typeface="Microsoft Sans Serif"/>
                <a:cs typeface="Microsoft Sans Serif"/>
              </a:rPr>
              <a:t> </a:t>
            </a:r>
            <a:r>
              <a:rPr sz="2200" spc="-25" dirty="0">
                <a:solidFill>
                  <a:srgbClr val="292929"/>
                </a:solidFill>
                <a:latin typeface="Microsoft Sans Serif"/>
                <a:cs typeface="Microsoft Sans Serif"/>
              </a:rPr>
              <a:t>k</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nearest</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neighbors.</a:t>
            </a:r>
            <a:endParaRPr sz="2200">
              <a:latin typeface="Microsoft Sans Serif"/>
              <a:cs typeface="Microsoft Sans Serif"/>
            </a:endParaRPr>
          </a:p>
        </p:txBody>
      </p:sp>
      <p:sp>
        <p:nvSpPr>
          <p:cNvPr id="3" name="object 3"/>
          <p:cNvSpPr txBox="1"/>
          <p:nvPr/>
        </p:nvSpPr>
        <p:spPr>
          <a:xfrm>
            <a:off x="848994" y="5264403"/>
            <a:ext cx="8893175" cy="671979"/>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1400" spc="-65" dirty="0">
                <a:solidFill>
                  <a:srgbClr val="292929"/>
                </a:solidFill>
                <a:latin typeface="Microsoft Sans Serif"/>
                <a:cs typeface="Microsoft Sans Serif"/>
              </a:rPr>
              <a:t>Source</a:t>
            </a:r>
            <a:r>
              <a:rPr sz="1400" spc="-60" dirty="0">
                <a:solidFill>
                  <a:srgbClr val="292929"/>
                </a:solidFill>
                <a:latin typeface="Microsoft Sans Serif"/>
                <a:cs typeface="Microsoft Sans Serif"/>
              </a:rPr>
              <a:t> </a:t>
            </a:r>
            <a:r>
              <a:rPr sz="1400" spc="-50" dirty="0">
                <a:solidFill>
                  <a:srgbClr val="292929"/>
                </a:solidFill>
                <a:latin typeface="Microsoft Sans Serif"/>
                <a:cs typeface="Microsoft Sans Serif"/>
              </a:rPr>
              <a:t>code:</a:t>
            </a:r>
            <a:r>
              <a:rPr sz="1400" spc="-50" dirty="0">
                <a:solidFill>
                  <a:srgbClr val="0462C1"/>
                </a:solidFill>
                <a:latin typeface="Microsoft Sans Serif"/>
                <a:cs typeface="Microsoft Sans Serif"/>
              </a:rPr>
              <a:t> </a:t>
            </a:r>
            <a:r>
              <a:rPr lang="en-PH" sz="1400" u="sng" spc="-15" dirty="0">
                <a:solidFill>
                  <a:srgbClr val="0462C1"/>
                </a:solidFill>
                <a:uFill>
                  <a:solidFill>
                    <a:srgbClr val="0462C1"/>
                  </a:solidFill>
                </a:uFill>
                <a:latin typeface="Microsoft Sans Serif"/>
                <a:cs typeface="Microsoft Sans Serif"/>
                <a:hlinkClick r:id="rId2"/>
              </a:rPr>
              <a:t>https://github.com/geromeandrew/IBM-Applied-Data-Science-Capstone/blob/main/SpaceX_Machine_Learning_Prediction_Part_5.jupyterlite.ipynb</a:t>
            </a:r>
            <a:endParaRPr lang="en-PH" sz="1400" u="sng" spc="-15" dirty="0">
              <a:solidFill>
                <a:srgbClr val="0462C1"/>
              </a:solidFill>
              <a:uFill>
                <a:solidFill>
                  <a:srgbClr val="0462C1"/>
                </a:solidFill>
              </a:uFill>
              <a:latin typeface="Microsoft Sans Serif"/>
              <a:cs typeface="Microsoft Sans Serif"/>
            </a:endParaRPr>
          </a:p>
          <a:p>
            <a:pPr marL="241300" marR="5080" indent="-228600">
              <a:lnSpc>
                <a:spcPct val="100000"/>
              </a:lnSpc>
              <a:spcBef>
                <a:spcPts val="100"/>
              </a:spcBef>
              <a:buFont typeface="Arial MT"/>
              <a:buChar char="•"/>
              <a:tabLst>
                <a:tab pos="240665" algn="l"/>
                <a:tab pos="241300" algn="l"/>
              </a:tabLst>
            </a:pPr>
            <a:endParaRPr sz="1400" dirty="0">
              <a:latin typeface="Microsoft Sans Serif"/>
              <a:cs typeface="Microsoft Sans Serif"/>
            </a:endParaRPr>
          </a:p>
        </p:txBody>
      </p:sp>
      <p:sp>
        <p:nvSpPr>
          <p:cNvPr id="4" name="object 4"/>
          <p:cNvSpPr txBox="1">
            <a:spLocks noGrp="1"/>
          </p:cNvSpPr>
          <p:nvPr>
            <p:ph type="title"/>
          </p:nvPr>
        </p:nvSpPr>
        <p:spPr>
          <a:xfrm>
            <a:off x="848994" y="418528"/>
            <a:ext cx="6752590" cy="589915"/>
          </a:xfrm>
          <a:prstGeom prst="rect">
            <a:avLst/>
          </a:prstGeom>
        </p:spPr>
        <p:txBody>
          <a:bodyPr vert="horz" wrap="square" lIns="0" tIns="12700" rIns="0" bIns="0" rtlCol="0">
            <a:spAutoFit/>
          </a:bodyPr>
          <a:lstStyle/>
          <a:p>
            <a:pPr marL="12700">
              <a:lnSpc>
                <a:spcPct val="100000"/>
              </a:lnSpc>
              <a:spcBef>
                <a:spcPts val="100"/>
              </a:spcBef>
            </a:pPr>
            <a:r>
              <a:rPr spc="-85" dirty="0"/>
              <a:t>Predictive</a:t>
            </a:r>
            <a:r>
              <a:rPr spc="114" dirty="0"/>
              <a:t> </a:t>
            </a:r>
            <a:r>
              <a:rPr spc="-130" dirty="0"/>
              <a:t>Analysis</a:t>
            </a:r>
            <a:r>
              <a:rPr spc="120" dirty="0"/>
              <a:t> </a:t>
            </a:r>
            <a:r>
              <a:rPr spc="-120" dirty="0"/>
              <a:t>(Classification)</a:t>
            </a:r>
          </a:p>
        </p:txBody>
      </p:sp>
      <p:pic>
        <p:nvPicPr>
          <p:cNvPr id="5" name="object 5"/>
          <p:cNvPicPr/>
          <p:nvPr/>
        </p:nvPicPr>
        <p:blipFill>
          <a:blip r:embed="rId3" cstate="print">
            <a:duotone>
              <a:prstClr val="black"/>
              <a:schemeClr val="accent2">
                <a:tint val="45000"/>
                <a:satMod val="400000"/>
              </a:schemeClr>
            </a:duotone>
          </a:blip>
          <a:stretch>
            <a:fillRect/>
          </a:stretch>
        </p:blipFill>
        <p:spPr>
          <a:xfrm>
            <a:off x="899160" y="3169920"/>
            <a:ext cx="2512314" cy="1521713"/>
          </a:xfrm>
          <a:prstGeom prst="rect">
            <a:avLst/>
          </a:prstGeom>
        </p:spPr>
      </p:pic>
      <p:sp>
        <p:nvSpPr>
          <p:cNvPr id="6" name="object 6"/>
          <p:cNvSpPr txBox="1"/>
          <p:nvPr/>
        </p:nvSpPr>
        <p:spPr>
          <a:xfrm>
            <a:off x="1179512" y="3411854"/>
            <a:ext cx="1953260" cy="975994"/>
          </a:xfrm>
          <a:prstGeom prst="rect">
            <a:avLst/>
          </a:prstGeom>
        </p:spPr>
        <p:txBody>
          <a:bodyPr vert="horz" wrap="square" lIns="0" tIns="45720" rIns="0" bIns="0" rtlCol="0">
            <a:spAutoFit/>
          </a:bodyPr>
          <a:lstStyle/>
          <a:p>
            <a:pPr marL="12700" marR="5080" algn="ctr">
              <a:lnSpc>
                <a:spcPts val="2420"/>
              </a:lnSpc>
              <a:spcBef>
                <a:spcPts val="360"/>
              </a:spcBef>
            </a:pPr>
            <a:r>
              <a:rPr sz="2200" spc="-10" dirty="0">
                <a:solidFill>
                  <a:srgbClr val="FFFFFF"/>
                </a:solidFill>
                <a:latin typeface="Calibri"/>
                <a:cs typeface="Calibri"/>
              </a:rPr>
              <a:t>Data</a:t>
            </a:r>
            <a:r>
              <a:rPr sz="2200" spc="-95" dirty="0">
                <a:solidFill>
                  <a:srgbClr val="FFFFFF"/>
                </a:solidFill>
                <a:latin typeface="Calibri"/>
                <a:cs typeface="Calibri"/>
              </a:rPr>
              <a:t> </a:t>
            </a:r>
            <a:r>
              <a:rPr sz="2200" spc="-10" dirty="0">
                <a:solidFill>
                  <a:srgbClr val="FFFFFF"/>
                </a:solidFill>
                <a:latin typeface="Calibri"/>
                <a:cs typeface="Calibri"/>
              </a:rPr>
              <a:t>preparation </a:t>
            </a:r>
            <a:r>
              <a:rPr sz="2200" spc="-484" dirty="0">
                <a:solidFill>
                  <a:srgbClr val="FFFFFF"/>
                </a:solidFill>
                <a:latin typeface="Calibri"/>
                <a:cs typeface="Calibri"/>
              </a:rPr>
              <a:t> </a:t>
            </a:r>
            <a:r>
              <a:rPr sz="2200" dirty="0">
                <a:solidFill>
                  <a:srgbClr val="FFFFFF"/>
                </a:solidFill>
                <a:latin typeface="Calibri"/>
                <a:cs typeface="Calibri"/>
              </a:rPr>
              <a:t>and </a:t>
            </a:r>
            <a:r>
              <a:rPr sz="2200" spc="5" dirty="0">
                <a:solidFill>
                  <a:srgbClr val="FFFFFF"/>
                </a:solidFill>
                <a:latin typeface="Calibri"/>
                <a:cs typeface="Calibri"/>
              </a:rPr>
              <a:t> </a:t>
            </a:r>
            <a:r>
              <a:rPr sz="2200" spc="-15" dirty="0">
                <a:solidFill>
                  <a:srgbClr val="FFFFFF"/>
                </a:solidFill>
                <a:latin typeface="Calibri"/>
                <a:cs typeface="Calibri"/>
              </a:rPr>
              <a:t>standardization</a:t>
            </a:r>
            <a:endParaRPr sz="2200">
              <a:latin typeface="Calibri"/>
              <a:cs typeface="Calibri"/>
            </a:endParaRPr>
          </a:p>
        </p:txBody>
      </p:sp>
      <p:pic>
        <p:nvPicPr>
          <p:cNvPr id="7" name="object 7"/>
          <p:cNvPicPr/>
          <p:nvPr/>
        </p:nvPicPr>
        <p:blipFill>
          <a:blip r:embed="rId4" cstate="print"/>
          <a:stretch>
            <a:fillRect/>
          </a:stretch>
        </p:blipFill>
        <p:spPr>
          <a:xfrm>
            <a:off x="3632200" y="3606774"/>
            <a:ext cx="556526" cy="647979"/>
          </a:xfrm>
          <a:prstGeom prst="rect">
            <a:avLst/>
          </a:prstGeom>
        </p:spPr>
      </p:pic>
      <p:pic>
        <p:nvPicPr>
          <p:cNvPr id="8" name="object 8"/>
          <p:cNvPicPr/>
          <p:nvPr/>
        </p:nvPicPr>
        <p:blipFill>
          <a:blip r:embed="rId5" cstate="print">
            <a:duotone>
              <a:prstClr val="black"/>
              <a:schemeClr val="accent2">
                <a:tint val="45000"/>
                <a:satMod val="400000"/>
              </a:schemeClr>
            </a:duotone>
          </a:blip>
          <a:stretch>
            <a:fillRect/>
          </a:stretch>
        </p:blipFill>
        <p:spPr>
          <a:xfrm>
            <a:off x="4376420" y="3169920"/>
            <a:ext cx="2514854" cy="1521713"/>
          </a:xfrm>
          <a:prstGeom prst="rect">
            <a:avLst/>
          </a:prstGeom>
        </p:spPr>
      </p:pic>
      <p:sp>
        <p:nvSpPr>
          <p:cNvPr id="9" name="object 9"/>
          <p:cNvSpPr txBox="1"/>
          <p:nvPr/>
        </p:nvSpPr>
        <p:spPr>
          <a:xfrm>
            <a:off x="4555299" y="3723190"/>
            <a:ext cx="2157095" cy="352532"/>
          </a:xfrm>
          <a:prstGeom prst="rect">
            <a:avLst/>
          </a:prstGeom>
        </p:spPr>
        <p:txBody>
          <a:bodyPr vert="horz" wrap="square" lIns="0" tIns="40640" rIns="0" bIns="0" rtlCol="0">
            <a:spAutoFit/>
          </a:bodyPr>
          <a:lstStyle/>
          <a:p>
            <a:pPr marL="12065" marR="5080" algn="ctr">
              <a:lnSpc>
                <a:spcPct val="91700"/>
              </a:lnSpc>
              <a:spcBef>
                <a:spcPts val="320"/>
              </a:spcBef>
            </a:pPr>
            <a:r>
              <a:rPr lang="en-PH" sz="2200" spc="-55" dirty="0">
                <a:solidFill>
                  <a:srgbClr val="FFFFFF"/>
                </a:solidFill>
                <a:latin typeface="Calibri"/>
                <a:cs typeface="Calibri"/>
              </a:rPr>
              <a:t>Model Training</a:t>
            </a:r>
            <a:endParaRPr sz="2200" dirty="0">
              <a:latin typeface="Calibri"/>
              <a:cs typeface="Calibri"/>
            </a:endParaRPr>
          </a:p>
        </p:txBody>
      </p:sp>
      <p:pic>
        <p:nvPicPr>
          <p:cNvPr id="10" name="object 10"/>
          <p:cNvPicPr/>
          <p:nvPr/>
        </p:nvPicPr>
        <p:blipFill>
          <a:blip r:embed="rId6" cstate="print"/>
          <a:stretch>
            <a:fillRect/>
          </a:stretch>
        </p:blipFill>
        <p:spPr>
          <a:xfrm>
            <a:off x="7109459" y="3606774"/>
            <a:ext cx="556526" cy="647979"/>
          </a:xfrm>
          <a:prstGeom prst="rect">
            <a:avLst/>
          </a:prstGeom>
        </p:spPr>
      </p:pic>
      <p:pic>
        <p:nvPicPr>
          <p:cNvPr id="11" name="object 11"/>
          <p:cNvPicPr/>
          <p:nvPr/>
        </p:nvPicPr>
        <p:blipFill>
          <a:blip r:embed="rId7" cstate="print">
            <a:duotone>
              <a:prstClr val="black"/>
              <a:schemeClr val="accent2">
                <a:tint val="45000"/>
                <a:satMod val="400000"/>
              </a:schemeClr>
            </a:duotone>
          </a:blip>
          <a:stretch>
            <a:fillRect/>
          </a:stretch>
        </p:blipFill>
        <p:spPr>
          <a:xfrm>
            <a:off x="7853680" y="3169920"/>
            <a:ext cx="2514854" cy="1521713"/>
          </a:xfrm>
          <a:prstGeom prst="rect">
            <a:avLst/>
          </a:prstGeom>
        </p:spPr>
      </p:pic>
      <p:sp>
        <p:nvSpPr>
          <p:cNvPr id="12" name="object 12"/>
          <p:cNvSpPr txBox="1"/>
          <p:nvPr/>
        </p:nvSpPr>
        <p:spPr>
          <a:xfrm>
            <a:off x="8271509" y="3565525"/>
            <a:ext cx="1684655" cy="668020"/>
          </a:xfrm>
          <a:prstGeom prst="rect">
            <a:avLst/>
          </a:prstGeom>
        </p:spPr>
        <p:txBody>
          <a:bodyPr vert="horz" wrap="square" lIns="0" tIns="45720" rIns="0" bIns="0" rtlCol="0">
            <a:spAutoFit/>
          </a:bodyPr>
          <a:lstStyle/>
          <a:p>
            <a:pPr marL="464820" marR="5080" indent="-452755">
              <a:lnSpc>
                <a:spcPts val="2420"/>
              </a:lnSpc>
              <a:spcBef>
                <a:spcPts val="360"/>
              </a:spcBef>
            </a:pPr>
            <a:r>
              <a:rPr sz="2200" spc="-5" dirty="0">
                <a:solidFill>
                  <a:srgbClr val="FFFFFF"/>
                </a:solidFill>
                <a:latin typeface="Calibri"/>
                <a:cs typeface="Calibri"/>
              </a:rPr>
              <a:t>Comparison</a:t>
            </a:r>
            <a:r>
              <a:rPr sz="2200" spc="-85" dirty="0">
                <a:solidFill>
                  <a:srgbClr val="FFFFFF"/>
                </a:solidFill>
                <a:latin typeface="Calibri"/>
                <a:cs typeface="Calibri"/>
              </a:rPr>
              <a:t> </a:t>
            </a:r>
            <a:r>
              <a:rPr sz="2200" spc="-5" dirty="0">
                <a:solidFill>
                  <a:srgbClr val="FFFFFF"/>
                </a:solidFill>
                <a:latin typeface="Calibri"/>
                <a:cs typeface="Calibri"/>
              </a:rPr>
              <a:t>of </a:t>
            </a:r>
            <a:r>
              <a:rPr sz="2200" spc="-480" dirty="0">
                <a:solidFill>
                  <a:srgbClr val="FFFFFF"/>
                </a:solidFill>
                <a:latin typeface="Calibri"/>
                <a:cs typeface="Calibri"/>
              </a:rPr>
              <a:t> </a:t>
            </a:r>
            <a:r>
              <a:rPr sz="2200" spc="-5" dirty="0">
                <a:solidFill>
                  <a:srgbClr val="FFFFFF"/>
                </a:solidFill>
                <a:latin typeface="Calibri"/>
                <a:cs typeface="Calibri"/>
              </a:rPr>
              <a:t>results</a:t>
            </a:r>
            <a:endParaRPr sz="2200">
              <a:latin typeface="Calibri"/>
              <a:cs typeface="Calibri"/>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17</a:t>
            </a:fld>
            <a:endParaRPr spc="7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23465"/>
            <a:ext cx="10217150" cy="374015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0" dirty="0">
                <a:solidFill>
                  <a:srgbClr val="292929"/>
                </a:solidFill>
                <a:latin typeface="Microsoft Sans Serif"/>
                <a:cs typeface="Microsoft Sans Serif"/>
              </a:rPr>
              <a:t>Exploratory</a:t>
            </a:r>
            <a:r>
              <a:rPr sz="2200" spc="60"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45" dirty="0">
                <a:solidFill>
                  <a:srgbClr val="292929"/>
                </a:solidFill>
                <a:latin typeface="Microsoft Sans Serif"/>
                <a:cs typeface="Microsoft Sans Serif"/>
              </a:rPr>
              <a:t> </a:t>
            </a:r>
            <a:r>
              <a:rPr sz="2200" spc="-90" dirty="0">
                <a:solidFill>
                  <a:srgbClr val="292929"/>
                </a:solidFill>
                <a:latin typeface="Microsoft Sans Serif"/>
                <a:cs typeface="Microsoft Sans Serif"/>
              </a:rPr>
              <a:t>analysis</a:t>
            </a:r>
            <a:r>
              <a:rPr sz="2200" spc="100" dirty="0">
                <a:solidFill>
                  <a:srgbClr val="292929"/>
                </a:solidFill>
                <a:latin typeface="Microsoft Sans Serif"/>
                <a:cs typeface="Microsoft Sans Serif"/>
              </a:rPr>
              <a:t> </a:t>
            </a:r>
            <a:r>
              <a:rPr sz="2200" spc="-55" dirty="0">
                <a:solidFill>
                  <a:srgbClr val="292929"/>
                </a:solidFill>
                <a:latin typeface="Microsoft Sans Serif"/>
                <a:cs typeface="Microsoft Sans Serif"/>
              </a:rPr>
              <a:t>results:</a:t>
            </a:r>
            <a:endParaRPr sz="2200">
              <a:latin typeface="Microsoft Sans Serif"/>
              <a:cs typeface="Microsoft Sans Serif"/>
            </a:endParaRPr>
          </a:p>
          <a:p>
            <a:pPr marL="698500" lvl="1" indent="-228600">
              <a:lnSpc>
                <a:spcPct val="100000"/>
              </a:lnSpc>
              <a:spcBef>
                <a:spcPts val="1440"/>
              </a:spcBef>
              <a:buFont typeface="Arial MT"/>
              <a:buChar char="•"/>
              <a:tabLst>
                <a:tab pos="697865" algn="l"/>
                <a:tab pos="698500" algn="l"/>
              </a:tabLst>
            </a:pPr>
            <a:r>
              <a:rPr sz="1600" spc="-105" dirty="0">
                <a:solidFill>
                  <a:srgbClr val="292929"/>
                </a:solidFill>
                <a:latin typeface="Microsoft Sans Serif"/>
                <a:cs typeface="Microsoft Sans Serif"/>
              </a:rPr>
              <a:t>Space</a:t>
            </a:r>
            <a:r>
              <a:rPr sz="1600" spc="65" dirty="0">
                <a:solidFill>
                  <a:srgbClr val="292929"/>
                </a:solidFill>
                <a:latin typeface="Microsoft Sans Serif"/>
                <a:cs typeface="Microsoft Sans Serif"/>
              </a:rPr>
              <a:t> </a:t>
            </a:r>
            <a:r>
              <a:rPr sz="1600" spc="-150" dirty="0">
                <a:solidFill>
                  <a:srgbClr val="292929"/>
                </a:solidFill>
                <a:latin typeface="Microsoft Sans Serif"/>
                <a:cs typeface="Microsoft Sans Serif"/>
              </a:rPr>
              <a:t>X</a:t>
            </a:r>
            <a:r>
              <a:rPr sz="1600" spc="50" dirty="0">
                <a:solidFill>
                  <a:srgbClr val="292929"/>
                </a:solidFill>
                <a:latin typeface="Microsoft Sans Serif"/>
                <a:cs typeface="Microsoft Sans Serif"/>
              </a:rPr>
              <a:t> </a:t>
            </a:r>
            <a:r>
              <a:rPr sz="1600" spc="-85" dirty="0">
                <a:solidFill>
                  <a:srgbClr val="292929"/>
                </a:solidFill>
                <a:latin typeface="Microsoft Sans Serif"/>
                <a:cs typeface="Microsoft Sans Serif"/>
              </a:rPr>
              <a:t>uses</a:t>
            </a:r>
            <a:r>
              <a:rPr sz="1600" spc="65" dirty="0">
                <a:solidFill>
                  <a:srgbClr val="292929"/>
                </a:solidFill>
                <a:latin typeface="Microsoft Sans Serif"/>
                <a:cs typeface="Microsoft Sans Serif"/>
              </a:rPr>
              <a:t> </a:t>
            </a:r>
            <a:r>
              <a:rPr sz="1600" spc="75" dirty="0">
                <a:solidFill>
                  <a:srgbClr val="292929"/>
                </a:solidFill>
                <a:latin typeface="Microsoft Sans Serif"/>
                <a:cs typeface="Microsoft Sans Serif"/>
              </a:rPr>
              <a:t>4</a:t>
            </a:r>
            <a:r>
              <a:rPr sz="1600" spc="60" dirty="0">
                <a:solidFill>
                  <a:srgbClr val="292929"/>
                </a:solidFill>
                <a:latin typeface="Microsoft Sans Serif"/>
                <a:cs typeface="Microsoft Sans Serif"/>
              </a:rPr>
              <a:t> </a:t>
            </a:r>
            <a:r>
              <a:rPr sz="1600" spc="-15" dirty="0">
                <a:solidFill>
                  <a:srgbClr val="292929"/>
                </a:solidFill>
                <a:latin typeface="Microsoft Sans Serif"/>
                <a:cs typeface="Microsoft Sans Serif"/>
              </a:rPr>
              <a:t>different</a:t>
            </a:r>
            <a:r>
              <a:rPr sz="1600" spc="70" dirty="0">
                <a:solidFill>
                  <a:srgbClr val="292929"/>
                </a:solidFill>
                <a:latin typeface="Microsoft Sans Serif"/>
                <a:cs typeface="Microsoft Sans Serif"/>
              </a:rPr>
              <a:t> </a:t>
            </a:r>
            <a:r>
              <a:rPr sz="1600" spc="-60" dirty="0">
                <a:solidFill>
                  <a:srgbClr val="292929"/>
                </a:solidFill>
                <a:latin typeface="Microsoft Sans Serif"/>
                <a:cs typeface="Microsoft Sans Serif"/>
              </a:rPr>
              <a:t>launch</a:t>
            </a:r>
            <a:r>
              <a:rPr sz="1600" spc="95" dirty="0">
                <a:solidFill>
                  <a:srgbClr val="292929"/>
                </a:solidFill>
                <a:latin typeface="Microsoft Sans Serif"/>
                <a:cs typeface="Microsoft Sans Serif"/>
              </a:rPr>
              <a:t> </a:t>
            </a:r>
            <a:r>
              <a:rPr sz="1600" spc="-50" dirty="0">
                <a:solidFill>
                  <a:srgbClr val="292929"/>
                </a:solidFill>
                <a:latin typeface="Microsoft Sans Serif"/>
                <a:cs typeface="Microsoft Sans Serif"/>
              </a:rPr>
              <a:t>sites;</a:t>
            </a:r>
            <a:endParaRPr sz="1600">
              <a:latin typeface="Microsoft Sans Serif"/>
              <a:cs typeface="Microsoft Sans Serif"/>
            </a:endParaRPr>
          </a:p>
          <a:p>
            <a:pPr marL="698500" lvl="1" indent="-228600">
              <a:lnSpc>
                <a:spcPct val="100000"/>
              </a:lnSpc>
              <a:spcBef>
                <a:spcPts val="1400"/>
              </a:spcBef>
              <a:buFont typeface="Arial MT"/>
              <a:buChar char="•"/>
              <a:tabLst>
                <a:tab pos="697865" algn="l"/>
                <a:tab pos="698500" algn="l"/>
              </a:tabLst>
            </a:pPr>
            <a:r>
              <a:rPr sz="1600" spc="-11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55" dirty="0">
                <a:solidFill>
                  <a:srgbClr val="292929"/>
                </a:solidFill>
                <a:latin typeface="Microsoft Sans Serif"/>
                <a:cs typeface="Microsoft Sans Serif"/>
              </a:rPr>
              <a:t> </a:t>
            </a:r>
            <a:r>
              <a:rPr sz="1600" spc="-70" dirty="0">
                <a:solidFill>
                  <a:srgbClr val="292929"/>
                </a:solidFill>
                <a:latin typeface="Microsoft Sans Serif"/>
                <a:cs typeface="Microsoft Sans Serif"/>
              </a:rPr>
              <a:t>launches</a:t>
            </a:r>
            <a:r>
              <a:rPr sz="1600" spc="110" dirty="0">
                <a:solidFill>
                  <a:srgbClr val="292929"/>
                </a:solidFill>
                <a:latin typeface="Microsoft Sans Serif"/>
                <a:cs typeface="Microsoft Sans Serif"/>
              </a:rPr>
              <a:t> </a:t>
            </a:r>
            <a:r>
              <a:rPr sz="1600" spc="-50" dirty="0">
                <a:solidFill>
                  <a:srgbClr val="292929"/>
                </a:solidFill>
                <a:latin typeface="Microsoft Sans Serif"/>
                <a:cs typeface="Microsoft Sans Serif"/>
              </a:rPr>
              <a:t>were</a:t>
            </a:r>
            <a:r>
              <a:rPr sz="1600" spc="35" dirty="0">
                <a:solidFill>
                  <a:srgbClr val="292929"/>
                </a:solidFill>
                <a:latin typeface="Microsoft Sans Serif"/>
                <a:cs typeface="Microsoft Sans Serif"/>
              </a:rPr>
              <a:t> </a:t>
            </a:r>
            <a:r>
              <a:rPr sz="1600" spc="-40" dirty="0">
                <a:solidFill>
                  <a:srgbClr val="292929"/>
                </a:solidFill>
                <a:latin typeface="Microsoft Sans Serif"/>
                <a:cs typeface="Microsoft Sans Serif"/>
              </a:rPr>
              <a:t>done</a:t>
            </a:r>
            <a:r>
              <a:rPr sz="1600" spc="90"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50" dirty="0">
                <a:solidFill>
                  <a:srgbClr val="292929"/>
                </a:solidFill>
                <a:latin typeface="Microsoft Sans Serif"/>
                <a:cs typeface="Microsoft Sans Serif"/>
              </a:rPr>
              <a:t> </a:t>
            </a:r>
            <a:r>
              <a:rPr sz="1600" spc="-105" dirty="0">
                <a:solidFill>
                  <a:srgbClr val="292929"/>
                </a:solidFill>
                <a:latin typeface="Microsoft Sans Serif"/>
                <a:cs typeface="Microsoft Sans Serif"/>
              </a:rPr>
              <a:t>Space</a:t>
            </a:r>
            <a:r>
              <a:rPr sz="1600" spc="70" dirty="0">
                <a:solidFill>
                  <a:srgbClr val="292929"/>
                </a:solidFill>
                <a:latin typeface="Microsoft Sans Serif"/>
                <a:cs typeface="Microsoft Sans Serif"/>
              </a:rPr>
              <a:t> </a:t>
            </a:r>
            <a:r>
              <a:rPr sz="1600" spc="-150" dirty="0">
                <a:solidFill>
                  <a:srgbClr val="292929"/>
                </a:solidFill>
                <a:latin typeface="Microsoft Sans Serif"/>
                <a:cs typeface="Microsoft Sans Serif"/>
              </a:rPr>
              <a:t>X</a:t>
            </a:r>
            <a:r>
              <a:rPr sz="1600" spc="55" dirty="0">
                <a:solidFill>
                  <a:srgbClr val="292929"/>
                </a:solidFill>
                <a:latin typeface="Microsoft Sans Serif"/>
                <a:cs typeface="Microsoft Sans Serif"/>
              </a:rPr>
              <a:t> </a:t>
            </a:r>
            <a:r>
              <a:rPr sz="1600" spc="-20" dirty="0">
                <a:solidFill>
                  <a:srgbClr val="292929"/>
                </a:solidFill>
                <a:latin typeface="Microsoft Sans Serif"/>
                <a:cs typeface="Microsoft Sans Serif"/>
              </a:rPr>
              <a:t>itself</a:t>
            </a:r>
            <a:r>
              <a:rPr sz="1600" spc="80"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114" dirty="0">
                <a:solidFill>
                  <a:srgbClr val="292929"/>
                </a:solidFill>
                <a:latin typeface="Microsoft Sans Serif"/>
                <a:cs typeface="Microsoft Sans Serif"/>
              </a:rPr>
              <a:t>NASA;</a:t>
            </a:r>
            <a:endParaRPr sz="1600">
              <a:latin typeface="Microsoft Sans Serif"/>
              <a:cs typeface="Microsoft Sans Serif"/>
            </a:endParaRPr>
          </a:p>
          <a:p>
            <a:pPr marL="698500" lvl="1" indent="-228600">
              <a:lnSpc>
                <a:spcPct val="100000"/>
              </a:lnSpc>
              <a:spcBef>
                <a:spcPts val="1405"/>
              </a:spcBef>
              <a:buFont typeface="Arial MT"/>
              <a:buChar char="•"/>
              <a:tabLst>
                <a:tab pos="697865" algn="l"/>
                <a:tab pos="698500" algn="l"/>
              </a:tabLst>
            </a:pPr>
            <a:r>
              <a:rPr sz="1600" spc="-11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65" dirty="0">
                <a:solidFill>
                  <a:srgbClr val="292929"/>
                </a:solidFill>
                <a:latin typeface="Microsoft Sans Serif"/>
                <a:cs typeface="Microsoft Sans Serif"/>
              </a:rPr>
              <a:t>average</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payload</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60" dirty="0">
                <a:solidFill>
                  <a:srgbClr val="292929"/>
                </a:solidFill>
                <a:latin typeface="Microsoft Sans Serif"/>
                <a:cs typeface="Microsoft Sans Serif"/>
              </a:rPr>
              <a:t> </a:t>
            </a:r>
            <a:r>
              <a:rPr sz="1600" spc="-35" dirty="0">
                <a:solidFill>
                  <a:srgbClr val="292929"/>
                </a:solidFill>
                <a:latin typeface="Microsoft Sans Serif"/>
                <a:cs typeface="Microsoft Sans Serif"/>
              </a:rPr>
              <a:t>F9</a:t>
            </a:r>
            <a:r>
              <a:rPr sz="1600" spc="70" dirty="0">
                <a:solidFill>
                  <a:srgbClr val="292929"/>
                </a:solidFill>
                <a:latin typeface="Microsoft Sans Serif"/>
                <a:cs typeface="Microsoft Sans Serif"/>
              </a:rPr>
              <a:t> </a:t>
            </a:r>
            <a:r>
              <a:rPr sz="1600" dirty="0">
                <a:solidFill>
                  <a:srgbClr val="292929"/>
                </a:solidFill>
                <a:latin typeface="Microsoft Sans Serif"/>
                <a:cs typeface="Microsoft Sans Serif"/>
              </a:rPr>
              <a:t>v1.1</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85" dirty="0">
                <a:solidFill>
                  <a:srgbClr val="292929"/>
                </a:solidFill>
                <a:latin typeface="Microsoft Sans Serif"/>
                <a:cs typeface="Microsoft Sans Serif"/>
              </a:rPr>
              <a:t> </a:t>
            </a:r>
            <a:r>
              <a:rPr sz="1600" spc="-45" dirty="0">
                <a:solidFill>
                  <a:srgbClr val="292929"/>
                </a:solidFill>
                <a:latin typeface="Microsoft Sans Serif"/>
                <a:cs typeface="Microsoft Sans Serif"/>
              </a:rPr>
              <a:t>is</a:t>
            </a:r>
            <a:r>
              <a:rPr sz="1600" spc="50" dirty="0">
                <a:solidFill>
                  <a:srgbClr val="292929"/>
                </a:solidFill>
                <a:latin typeface="Microsoft Sans Serif"/>
                <a:cs typeface="Microsoft Sans Serif"/>
              </a:rPr>
              <a:t> </a:t>
            </a:r>
            <a:r>
              <a:rPr sz="1600" spc="35" dirty="0">
                <a:solidFill>
                  <a:srgbClr val="292929"/>
                </a:solidFill>
                <a:latin typeface="Microsoft Sans Serif"/>
                <a:cs typeface="Microsoft Sans Serif"/>
              </a:rPr>
              <a:t>2,928</a:t>
            </a:r>
            <a:r>
              <a:rPr sz="1600" spc="65" dirty="0">
                <a:solidFill>
                  <a:srgbClr val="292929"/>
                </a:solidFill>
                <a:latin typeface="Microsoft Sans Serif"/>
                <a:cs typeface="Microsoft Sans Serif"/>
              </a:rPr>
              <a:t> </a:t>
            </a:r>
            <a:r>
              <a:rPr sz="1600" spc="-35" dirty="0">
                <a:solidFill>
                  <a:srgbClr val="292929"/>
                </a:solidFill>
                <a:latin typeface="Microsoft Sans Serif"/>
                <a:cs typeface="Microsoft Sans Serif"/>
              </a:rPr>
              <a:t>kg;</a:t>
            </a:r>
            <a:endParaRPr sz="1600">
              <a:latin typeface="Microsoft Sans Serif"/>
              <a:cs typeface="Microsoft Sans Serif"/>
            </a:endParaRPr>
          </a:p>
          <a:p>
            <a:pPr marL="698500" lvl="1" indent="-228600">
              <a:lnSpc>
                <a:spcPct val="100000"/>
              </a:lnSpc>
              <a:spcBef>
                <a:spcPts val="1400"/>
              </a:spcBef>
              <a:buFont typeface="Arial MT"/>
              <a:buChar char="•"/>
              <a:tabLst>
                <a:tab pos="697865" algn="l"/>
                <a:tab pos="698500" algn="l"/>
              </a:tabLst>
            </a:pPr>
            <a:r>
              <a:rPr sz="1600" spc="-11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success</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114" dirty="0">
                <a:solidFill>
                  <a:srgbClr val="292929"/>
                </a:solidFill>
                <a:latin typeface="Microsoft Sans Serif"/>
                <a:cs typeface="Microsoft Sans Serif"/>
              </a:rPr>
              <a:t> </a:t>
            </a:r>
            <a:r>
              <a:rPr sz="1600" spc="-45" dirty="0">
                <a:solidFill>
                  <a:srgbClr val="292929"/>
                </a:solidFill>
                <a:latin typeface="Microsoft Sans Serif"/>
                <a:cs typeface="Microsoft Sans Serif"/>
              </a:rPr>
              <a:t>outcome</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happened</a:t>
            </a:r>
            <a:r>
              <a:rPr sz="1600" spc="9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65" dirty="0">
                <a:solidFill>
                  <a:srgbClr val="292929"/>
                </a:solidFill>
                <a:latin typeface="Microsoft Sans Serif"/>
                <a:cs typeface="Microsoft Sans Serif"/>
              </a:rPr>
              <a:t>2015</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fiver</a:t>
            </a:r>
            <a:r>
              <a:rPr sz="1600" spc="85" dirty="0">
                <a:solidFill>
                  <a:srgbClr val="292929"/>
                </a:solidFill>
                <a:latin typeface="Microsoft Sans Serif"/>
                <a:cs typeface="Microsoft Sans Serif"/>
              </a:rPr>
              <a:t> </a:t>
            </a:r>
            <a:r>
              <a:rPr sz="1600" spc="-60" dirty="0">
                <a:solidFill>
                  <a:srgbClr val="292929"/>
                </a:solidFill>
                <a:latin typeface="Microsoft Sans Serif"/>
                <a:cs typeface="Microsoft Sans Serif"/>
              </a:rPr>
              <a:t>year</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after</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60"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a:t>
            </a:r>
            <a:endParaRPr sz="1600">
              <a:latin typeface="Microsoft Sans Serif"/>
              <a:cs typeface="Microsoft Sans Serif"/>
            </a:endParaRPr>
          </a:p>
          <a:p>
            <a:pPr marL="698500" lvl="1" indent="-228600">
              <a:lnSpc>
                <a:spcPct val="100000"/>
              </a:lnSpc>
              <a:spcBef>
                <a:spcPts val="1400"/>
              </a:spcBef>
              <a:buFont typeface="Arial MT"/>
              <a:buChar char="•"/>
              <a:tabLst>
                <a:tab pos="697865" algn="l"/>
                <a:tab pos="698500" algn="l"/>
              </a:tabLst>
            </a:pPr>
            <a:r>
              <a:rPr sz="1600" spc="-85" dirty="0">
                <a:solidFill>
                  <a:srgbClr val="292929"/>
                </a:solidFill>
                <a:latin typeface="Microsoft Sans Serif"/>
                <a:cs typeface="Microsoft Sans Serif"/>
              </a:rPr>
              <a:t>Many</a:t>
            </a:r>
            <a:r>
              <a:rPr sz="1600" spc="100" dirty="0">
                <a:solidFill>
                  <a:srgbClr val="292929"/>
                </a:solidFill>
                <a:latin typeface="Microsoft Sans Serif"/>
                <a:cs typeface="Microsoft Sans Serif"/>
              </a:rPr>
              <a:t> </a:t>
            </a:r>
            <a:r>
              <a:rPr sz="1600" spc="-65" dirty="0">
                <a:solidFill>
                  <a:srgbClr val="292929"/>
                </a:solidFill>
                <a:latin typeface="Microsoft Sans Serif"/>
                <a:cs typeface="Microsoft Sans Serif"/>
              </a:rPr>
              <a:t>Falcon</a:t>
            </a:r>
            <a:r>
              <a:rPr sz="1600" spc="90" dirty="0">
                <a:solidFill>
                  <a:srgbClr val="292929"/>
                </a:solidFill>
                <a:latin typeface="Microsoft Sans Serif"/>
                <a:cs typeface="Microsoft Sans Serif"/>
              </a:rPr>
              <a:t> </a:t>
            </a:r>
            <a:r>
              <a:rPr sz="1600" spc="75" dirty="0">
                <a:solidFill>
                  <a:srgbClr val="292929"/>
                </a:solidFill>
                <a:latin typeface="Microsoft Sans Serif"/>
                <a:cs typeface="Microsoft Sans Serif"/>
              </a:rPr>
              <a:t>9</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versions</a:t>
            </a:r>
            <a:r>
              <a:rPr sz="1600" spc="80" dirty="0">
                <a:solidFill>
                  <a:srgbClr val="292929"/>
                </a:solidFill>
                <a:latin typeface="Microsoft Sans Serif"/>
                <a:cs typeface="Microsoft Sans Serif"/>
              </a:rPr>
              <a:t> </a:t>
            </a:r>
            <a:r>
              <a:rPr sz="1600" spc="-50" dirty="0">
                <a:solidFill>
                  <a:srgbClr val="292929"/>
                </a:solidFill>
                <a:latin typeface="Microsoft Sans Serif"/>
                <a:cs typeface="Microsoft Sans Serif"/>
              </a:rPr>
              <a:t>were</a:t>
            </a:r>
            <a:r>
              <a:rPr sz="1600" spc="40" dirty="0">
                <a:solidFill>
                  <a:srgbClr val="292929"/>
                </a:solidFill>
                <a:latin typeface="Microsoft Sans Serif"/>
                <a:cs typeface="Microsoft Sans Serif"/>
              </a:rPr>
              <a:t> </a:t>
            </a:r>
            <a:r>
              <a:rPr sz="1600" spc="-70" dirty="0">
                <a:solidFill>
                  <a:srgbClr val="292929"/>
                </a:solidFill>
                <a:latin typeface="Microsoft Sans Serif"/>
                <a:cs typeface="Microsoft Sans Serif"/>
              </a:rPr>
              <a:t>successful</a:t>
            </a:r>
            <a:r>
              <a:rPr sz="1600" spc="95" dirty="0">
                <a:solidFill>
                  <a:srgbClr val="292929"/>
                </a:solidFill>
                <a:latin typeface="Microsoft Sans Serif"/>
                <a:cs typeface="Microsoft Sans Serif"/>
              </a:rPr>
              <a:t> </a:t>
            </a:r>
            <a:r>
              <a:rPr sz="1600" spc="-20" dirty="0">
                <a:solidFill>
                  <a:srgbClr val="292929"/>
                </a:solidFill>
                <a:latin typeface="Microsoft Sans Serif"/>
                <a:cs typeface="Microsoft Sans Serif"/>
              </a:rPr>
              <a:t>at</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10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drone</a:t>
            </a:r>
            <a:r>
              <a:rPr sz="1600" spc="80" dirty="0">
                <a:solidFill>
                  <a:srgbClr val="292929"/>
                </a:solidFill>
                <a:latin typeface="Microsoft Sans Serif"/>
                <a:cs typeface="Microsoft Sans Serif"/>
              </a:rPr>
              <a:t> </a:t>
            </a:r>
            <a:r>
              <a:rPr sz="1600" spc="-50" dirty="0">
                <a:solidFill>
                  <a:srgbClr val="292929"/>
                </a:solidFill>
                <a:latin typeface="Microsoft Sans Serif"/>
                <a:cs typeface="Microsoft Sans Serif"/>
              </a:rPr>
              <a:t>ships</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having</a:t>
            </a:r>
            <a:r>
              <a:rPr sz="1600" spc="100" dirty="0">
                <a:solidFill>
                  <a:srgbClr val="292929"/>
                </a:solidFill>
                <a:latin typeface="Microsoft Sans Serif"/>
                <a:cs typeface="Microsoft Sans Serif"/>
              </a:rPr>
              <a:t> </a:t>
            </a:r>
            <a:r>
              <a:rPr sz="1600" spc="-40" dirty="0">
                <a:solidFill>
                  <a:srgbClr val="292929"/>
                </a:solidFill>
                <a:latin typeface="Microsoft Sans Serif"/>
                <a:cs typeface="Microsoft Sans Serif"/>
              </a:rPr>
              <a:t>payload</a:t>
            </a:r>
            <a:r>
              <a:rPr sz="1600" spc="90" dirty="0">
                <a:solidFill>
                  <a:srgbClr val="292929"/>
                </a:solidFill>
                <a:latin typeface="Microsoft Sans Serif"/>
                <a:cs typeface="Microsoft Sans Serif"/>
              </a:rPr>
              <a:t> </a:t>
            </a:r>
            <a:r>
              <a:rPr sz="1600" spc="-55" dirty="0">
                <a:solidFill>
                  <a:srgbClr val="292929"/>
                </a:solidFill>
                <a:latin typeface="Microsoft Sans Serif"/>
                <a:cs typeface="Microsoft Sans Serif"/>
              </a:rPr>
              <a:t>above</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65" dirty="0">
                <a:solidFill>
                  <a:srgbClr val="292929"/>
                </a:solidFill>
                <a:latin typeface="Microsoft Sans Serif"/>
                <a:cs typeface="Microsoft Sans Serif"/>
              </a:rPr>
              <a:t>average;</a:t>
            </a:r>
            <a:endParaRPr sz="1600">
              <a:latin typeface="Microsoft Sans Serif"/>
              <a:cs typeface="Microsoft Sans Serif"/>
            </a:endParaRPr>
          </a:p>
          <a:p>
            <a:pPr marL="698500" lvl="1" indent="-228600">
              <a:lnSpc>
                <a:spcPct val="100000"/>
              </a:lnSpc>
              <a:spcBef>
                <a:spcPts val="1400"/>
              </a:spcBef>
              <a:buFont typeface="Arial MT"/>
              <a:buChar char="•"/>
              <a:tabLst>
                <a:tab pos="697865" algn="l"/>
                <a:tab pos="698500" algn="l"/>
              </a:tabLst>
            </a:pPr>
            <a:r>
              <a:rPr sz="1600" spc="-30" dirty="0">
                <a:solidFill>
                  <a:srgbClr val="292929"/>
                </a:solidFill>
                <a:latin typeface="Microsoft Sans Serif"/>
                <a:cs typeface="Microsoft Sans Serif"/>
              </a:rPr>
              <a:t>Almost</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100%</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mission</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outcomes</a:t>
            </a:r>
            <a:r>
              <a:rPr sz="1600" spc="90" dirty="0">
                <a:solidFill>
                  <a:srgbClr val="292929"/>
                </a:solidFill>
                <a:latin typeface="Microsoft Sans Serif"/>
                <a:cs typeface="Microsoft Sans Serif"/>
              </a:rPr>
              <a:t> </a:t>
            </a:r>
            <a:r>
              <a:rPr sz="1600" spc="-50" dirty="0">
                <a:solidFill>
                  <a:srgbClr val="292929"/>
                </a:solidFill>
                <a:latin typeface="Microsoft Sans Serif"/>
                <a:cs typeface="Microsoft Sans Serif"/>
              </a:rPr>
              <a:t>were</a:t>
            </a:r>
            <a:r>
              <a:rPr sz="1600" spc="55" dirty="0">
                <a:solidFill>
                  <a:srgbClr val="292929"/>
                </a:solidFill>
                <a:latin typeface="Microsoft Sans Serif"/>
                <a:cs typeface="Microsoft Sans Serif"/>
              </a:rPr>
              <a:t> </a:t>
            </a:r>
            <a:r>
              <a:rPr sz="1600" spc="-75" dirty="0">
                <a:solidFill>
                  <a:srgbClr val="292929"/>
                </a:solidFill>
                <a:latin typeface="Microsoft Sans Serif"/>
                <a:cs typeface="Microsoft Sans Serif"/>
              </a:rPr>
              <a:t>successful;</a:t>
            </a:r>
            <a:endParaRPr sz="1600">
              <a:latin typeface="Microsoft Sans Serif"/>
              <a:cs typeface="Microsoft Sans Serif"/>
            </a:endParaRPr>
          </a:p>
          <a:p>
            <a:pPr marL="698500" lvl="1" indent="-228600">
              <a:lnSpc>
                <a:spcPct val="100000"/>
              </a:lnSpc>
              <a:spcBef>
                <a:spcPts val="1405"/>
              </a:spcBef>
              <a:buFont typeface="Arial MT"/>
              <a:buChar char="•"/>
              <a:tabLst>
                <a:tab pos="697865" algn="l"/>
                <a:tab pos="698500" algn="l"/>
              </a:tabLst>
            </a:pPr>
            <a:r>
              <a:rPr sz="1600" spc="-75" dirty="0">
                <a:solidFill>
                  <a:srgbClr val="292929"/>
                </a:solidFill>
                <a:latin typeface="Microsoft Sans Serif"/>
                <a:cs typeface="Microsoft Sans Serif"/>
              </a:rPr>
              <a:t>Two</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85" dirty="0">
                <a:solidFill>
                  <a:srgbClr val="292929"/>
                </a:solidFill>
                <a:latin typeface="Microsoft Sans Serif"/>
                <a:cs typeface="Microsoft Sans Serif"/>
              </a:rPr>
              <a:t> </a:t>
            </a:r>
            <a:r>
              <a:rPr sz="1600" spc="-45" dirty="0">
                <a:solidFill>
                  <a:srgbClr val="292929"/>
                </a:solidFill>
                <a:latin typeface="Microsoft Sans Serif"/>
                <a:cs typeface="Microsoft Sans Serif"/>
              </a:rPr>
              <a:t>versions</a:t>
            </a:r>
            <a:r>
              <a:rPr sz="1600" spc="60" dirty="0">
                <a:solidFill>
                  <a:srgbClr val="292929"/>
                </a:solidFill>
                <a:latin typeface="Microsoft Sans Serif"/>
                <a:cs typeface="Microsoft Sans Serif"/>
              </a:rPr>
              <a:t> </a:t>
            </a:r>
            <a:r>
              <a:rPr sz="1600" spc="-35" dirty="0">
                <a:solidFill>
                  <a:srgbClr val="292929"/>
                </a:solidFill>
                <a:latin typeface="Microsoft Sans Serif"/>
                <a:cs typeface="Microsoft Sans Serif"/>
              </a:rPr>
              <a:t>failed</a:t>
            </a:r>
            <a:r>
              <a:rPr sz="1600" spc="90" dirty="0">
                <a:solidFill>
                  <a:srgbClr val="292929"/>
                </a:solidFill>
                <a:latin typeface="Microsoft Sans Serif"/>
                <a:cs typeface="Microsoft Sans Serif"/>
              </a:rPr>
              <a:t> </a:t>
            </a:r>
            <a:r>
              <a:rPr sz="1600" spc="-20" dirty="0">
                <a:solidFill>
                  <a:srgbClr val="292929"/>
                </a:solidFill>
                <a:latin typeface="Microsoft Sans Serif"/>
                <a:cs typeface="Microsoft Sans Serif"/>
              </a:rPr>
              <a:t>at</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9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drone</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ships</a:t>
            </a:r>
            <a:r>
              <a:rPr sz="1600" spc="7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80" dirty="0">
                <a:solidFill>
                  <a:srgbClr val="292929"/>
                </a:solidFill>
                <a:latin typeface="Microsoft Sans Serif"/>
                <a:cs typeface="Microsoft Sans Serif"/>
              </a:rPr>
              <a:t> </a:t>
            </a:r>
            <a:r>
              <a:rPr sz="1600" spc="35" dirty="0">
                <a:solidFill>
                  <a:srgbClr val="292929"/>
                </a:solidFill>
                <a:latin typeface="Microsoft Sans Serif"/>
                <a:cs typeface="Microsoft Sans Serif"/>
              </a:rPr>
              <a:t>2015:</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F9</a:t>
            </a:r>
            <a:r>
              <a:rPr sz="1600" spc="70" dirty="0">
                <a:solidFill>
                  <a:srgbClr val="292929"/>
                </a:solidFill>
                <a:latin typeface="Microsoft Sans Serif"/>
                <a:cs typeface="Microsoft Sans Serif"/>
              </a:rPr>
              <a:t> </a:t>
            </a:r>
            <a:r>
              <a:rPr sz="1600" dirty="0">
                <a:solidFill>
                  <a:srgbClr val="292929"/>
                </a:solidFill>
                <a:latin typeface="Microsoft Sans Serif"/>
                <a:cs typeface="Microsoft Sans Serif"/>
              </a:rPr>
              <a:t>v1.1</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B1012</a:t>
            </a:r>
            <a:r>
              <a:rPr sz="1600" spc="70"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F9</a:t>
            </a:r>
            <a:r>
              <a:rPr sz="1600" spc="70" dirty="0">
                <a:solidFill>
                  <a:srgbClr val="292929"/>
                </a:solidFill>
                <a:latin typeface="Microsoft Sans Serif"/>
                <a:cs typeface="Microsoft Sans Serif"/>
              </a:rPr>
              <a:t> </a:t>
            </a:r>
            <a:r>
              <a:rPr sz="1600" dirty="0">
                <a:solidFill>
                  <a:srgbClr val="292929"/>
                </a:solidFill>
                <a:latin typeface="Microsoft Sans Serif"/>
                <a:cs typeface="Microsoft Sans Serif"/>
              </a:rPr>
              <a:t>v1.1</a:t>
            </a:r>
            <a:r>
              <a:rPr sz="1600" spc="55" dirty="0">
                <a:solidFill>
                  <a:srgbClr val="292929"/>
                </a:solidFill>
                <a:latin typeface="Microsoft Sans Serif"/>
                <a:cs typeface="Microsoft Sans Serif"/>
              </a:rPr>
              <a:t> </a:t>
            </a:r>
            <a:r>
              <a:rPr sz="1600" spc="10" dirty="0">
                <a:solidFill>
                  <a:srgbClr val="292929"/>
                </a:solidFill>
                <a:latin typeface="Microsoft Sans Serif"/>
                <a:cs typeface="Microsoft Sans Serif"/>
              </a:rPr>
              <a:t>B1015;</a:t>
            </a:r>
            <a:endParaRPr sz="1600">
              <a:latin typeface="Microsoft Sans Serif"/>
              <a:cs typeface="Microsoft Sans Serif"/>
            </a:endParaRPr>
          </a:p>
          <a:p>
            <a:pPr marL="698500" lvl="1" indent="-228600">
              <a:lnSpc>
                <a:spcPct val="100000"/>
              </a:lnSpc>
              <a:spcBef>
                <a:spcPts val="1400"/>
              </a:spcBef>
              <a:buFont typeface="Arial MT"/>
              <a:buChar char="•"/>
              <a:tabLst>
                <a:tab pos="697865" algn="l"/>
                <a:tab pos="698500" algn="l"/>
              </a:tabLst>
            </a:pPr>
            <a:r>
              <a:rPr sz="1600" spc="-11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number</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80"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90" dirty="0">
                <a:solidFill>
                  <a:srgbClr val="292929"/>
                </a:solidFill>
                <a:latin typeface="Microsoft Sans Serif"/>
                <a:cs typeface="Microsoft Sans Serif"/>
              </a:rPr>
              <a:t> </a:t>
            </a:r>
            <a:r>
              <a:rPr sz="1600" spc="-50" dirty="0">
                <a:solidFill>
                  <a:srgbClr val="292929"/>
                </a:solidFill>
                <a:latin typeface="Microsoft Sans Serif"/>
                <a:cs typeface="Microsoft Sans Serif"/>
              </a:rPr>
              <a:t>outcomes</a:t>
            </a:r>
            <a:r>
              <a:rPr sz="1600" spc="90" dirty="0">
                <a:solidFill>
                  <a:srgbClr val="292929"/>
                </a:solidFill>
                <a:latin typeface="Microsoft Sans Serif"/>
                <a:cs typeface="Microsoft Sans Serif"/>
              </a:rPr>
              <a:t> </a:t>
            </a:r>
            <a:r>
              <a:rPr sz="1600" spc="-80" dirty="0">
                <a:solidFill>
                  <a:srgbClr val="292929"/>
                </a:solidFill>
                <a:latin typeface="Microsoft Sans Serif"/>
                <a:cs typeface="Microsoft Sans Serif"/>
              </a:rPr>
              <a:t>became</a:t>
            </a:r>
            <a:r>
              <a:rPr sz="1600" spc="70" dirty="0">
                <a:solidFill>
                  <a:srgbClr val="292929"/>
                </a:solidFill>
                <a:latin typeface="Microsoft Sans Serif"/>
                <a:cs typeface="Microsoft Sans Serif"/>
              </a:rPr>
              <a:t> </a:t>
            </a:r>
            <a:r>
              <a:rPr sz="1600" spc="-105" dirty="0">
                <a:solidFill>
                  <a:srgbClr val="292929"/>
                </a:solidFill>
                <a:latin typeface="Microsoft Sans Serif"/>
                <a:cs typeface="Microsoft Sans Serif"/>
              </a:rPr>
              <a:t>as</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better</a:t>
            </a:r>
            <a:r>
              <a:rPr sz="1600" spc="40" dirty="0">
                <a:solidFill>
                  <a:srgbClr val="292929"/>
                </a:solidFill>
                <a:latin typeface="Microsoft Sans Serif"/>
                <a:cs typeface="Microsoft Sans Serif"/>
              </a:rPr>
              <a:t> </a:t>
            </a:r>
            <a:r>
              <a:rPr sz="1600" spc="-105" dirty="0">
                <a:solidFill>
                  <a:srgbClr val="292929"/>
                </a:solidFill>
                <a:latin typeface="Microsoft Sans Serif"/>
                <a:cs typeface="Microsoft Sans Serif"/>
              </a:rPr>
              <a:t>as</a:t>
            </a:r>
            <a:r>
              <a:rPr sz="1600" spc="65" dirty="0">
                <a:solidFill>
                  <a:srgbClr val="292929"/>
                </a:solidFill>
                <a:latin typeface="Microsoft Sans Serif"/>
                <a:cs typeface="Microsoft Sans Serif"/>
              </a:rPr>
              <a:t> </a:t>
            </a:r>
            <a:r>
              <a:rPr sz="1600" spc="-70" dirty="0">
                <a:solidFill>
                  <a:srgbClr val="292929"/>
                </a:solidFill>
                <a:latin typeface="Microsoft Sans Serif"/>
                <a:cs typeface="Microsoft Sans Serif"/>
              </a:rPr>
              <a:t>years</a:t>
            </a:r>
            <a:r>
              <a:rPr sz="1600" spc="55" dirty="0">
                <a:solidFill>
                  <a:srgbClr val="292929"/>
                </a:solidFill>
                <a:latin typeface="Microsoft Sans Serif"/>
                <a:cs typeface="Microsoft Sans Serif"/>
              </a:rPr>
              <a:t> </a:t>
            </a:r>
            <a:r>
              <a:rPr sz="1600" spc="-70" dirty="0">
                <a:solidFill>
                  <a:srgbClr val="292929"/>
                </a:solidFill>
                <a:latin typeface="Microsoft Sans Serif"/>
                <a:cs typeface="Microsoft Sans Serif"/>
              </a:rPr>
              <a:t>passed.</a:t>
            </a:r>
            <a:endParaRPr sz="16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18</a:t>
            </a:fld>
            <a:endParaRPr spc="75" dirty="0"/>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t>Results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23465"/>
            <a:ext cx="10147300" cy="120967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0" dirty="0">
                <a:solidFill>
                  <a:srgbClr val="292929"/>
                </a:solidFill>
                <a:latin typeface="Microsoft Sans Serif"/>
                <a:cs typeface="Microsoft Sans Serif"/>
              </a:rPr>
              <a:t>Using</a:t>
            </a:r>
            <a:r>
              <a:rPr sz="2200" spc="100" dirty="0">
                <a:solidFill>
                  <a:srgbClr val="292929"/>
                </a:solidFill>
                <a:latin typeface="Microsoft Sans Serif"/>
                <a:cs typeface="Microsoft Sans Serif"/>
              </a:rPr>
              <a:t> </a:t>
            </a:r>
            <a:r>
              <a:rPr sz="2200" spc="-40" dirty="0">
                <a:solidFill>
                  <a:srgbClr val="292929"/>
                </a:solidFill>
                <a:latin typeface="Microsoft Sans Serif"/>
                <a:cs typeface="Microsoft Sans Serif"/>
              </a:rPr>
              <a:t>interactive</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analytics</a:t>
            </a:r>
            <a:r>
              <a:rPr sz="2200" spc="80" dirty="0">
                <a:solidFill>
                  <a:srgbClr val="292929"/>
                </a:solidFill>
                <a:latin typeface="Microsoft Sans Serif"/>
                <a:cs typeface="Microsoft Sans Serif"/>
              </a:rPr>
              <a:t> </a:t>
            </a:r>
            <a:r>
              <a:rPr sz="2200" spc="-114" dirty="0">
                <a:solidFill>
                  <a:srgbClr val="292929"/>
                </a:solidFill>
                <a:latin typeface="Microsoft Sans Serif"/>
                <a:cs typeface="Microsoft Sans Serif"/>
              </a:rPr>
              <a:t>was</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possible</a:t>
            </a:r>
            <a:r>
              <a:rPr sz="2200" spc="9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70" dirty="0">
                <a:solidFill>
                  <a:srgbClr val="292929"/>
                </a:solidFill>
                <a:latin typeface="Microsoft Sans Serif"/>
                <a:cs typeface="Microsoft Sans Serif"/>
              </a:rPr>
              <a:t> </a:t>
            </a:r>
            <a:r>
              <a:rPr sz="2200" spc="-20" dirty="0">
                <a:solidFill>
                  <a:srgbClr val="292929"/>
                </a:solidFill>
                <a:latin typeface="Microsoft Sans Serif"/>
                <a:cs typeface="Microsoft Sans Serif"/>
              </a:rPr>
              <a:t>identify</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90"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114" dirty="0">
                <a:solidFill>
                  <a:srgbClr val="292929"/>
                </a:solidFill>
                <a:latin typeface="Microsoft Sans Serif"/>
                <a:cs typeface="Microsoft Sans Serif"/>
              </a:rPr>
              <a:t> </a:t>
            </a:r>
            <a:r>
              <a:rPr sz="2200" spc="-60" dirty="0">
                <a:solidFill>
                  <a:srgbClr val="292929"/>
                </a:solidFill>
                <a:latin typeface="Microsoft Sans Serif"/>
                <a:cs typeface="Microsoft Sans Serif"/>
              </a:rPr>
              <a:t>sites</a:t>
            </a:r>
            <a:r>
              <a:rPr sz="2200" spc="90" dirty="0">
                <a:solidFill>
                  <a:srgbClr val="292929"/>
                </a:solidFill>
                <a:latin typeface="Microsoft Sans Serif"/>
                <a:cs typeface="Microsoft Sans Serif"/>
              </a:rPr>
              <a:t> </a:t>
            </a:r>
            <a:r>
              <a:rPr sz="2200" spc="-110" dirty="0">
                <a:solidFill>
                  <a:srgbClr val="292929"/>
                </a:solidFill>
                <a:latin typeface="Microsoft Sans Serif"/>
                <a:cs typeface="Microsoft Sans Serif"/>
              </a:rPr>
              <a:t>use</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in</a:t>
            </a:r>
            <a:endParaRPr sz="2200">
              <a:latin typeface="Microsoft Sans Serif"/>
              <a:cs typeface="Microsoft Sans Serif"/>
            </a:endParaRPr>
          </a:p>
          <a:p>
            <a:pPr marL="241300">
              <a:lnSpc>
                <a:spcPct val="100000"/>
              </a:lnSpc>
            </a:pPr>
            <a:r>
              <a:rPr sz="2200" spc="-65" dirty="0">
                <a:solidFill>
                  <a:srgbClr val="292929"/>
                </a:solidFill>
                <a:latin typeface="Microsoft Sans Serif"/>
                <a:cs typeface="Microsoft Sans Serif"/>
              </a:rPr>
              <a:t>safety</a:t>
            </a:r>
            <a:r>
              <a:rPr sz="2200" spc="70" dirty="0">
                <a:solidFill>
                  <a:srgbClr val="292929"/>
                </a:solidFill>
                <a:latin typeface="Microsoft Sans Serif"/>
                <a:cs typeface="Microsoft Sans Serif"/>
              </a:rPr>
              <a:t> </a:t>
            </a:r>
            <a:r>
              <a:rPr sz="2200" spc="-95" dirty="0">
                <a:solidFill>
                  <a:srgbClr val="292929"/>
                </a:solidFill>
                <a:latin typeface="Microsoft Sans Serif"/>
                <a:cs typeface="Microsoft Sans Serif"/>
              </a:rPr>
              <a:t>places,</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near</a:t>
            </a:r>
            <a:r>
              <a:rPr sz="2200" spc="8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sea,</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85" dirty="0">
                <a:solidFill>
                  <a:srgbClr val="292929"/>
                </a:solidFill>
                <a:latin typeface="Microsoft Sans Serif"/>
                <a:cs typeface="Microsoft Sans Serif"/>
              </a:rPr>
              <a:t> </a:t>
            </a:r>
            <a:r>
              <a:rPr sz="2200" spc="-90" dirty="0">
                <a:solidFill>
                  <a:srgbClr val="292929"/>
                </a:solidFill>
                <a:latin typeface="Microsoft Sans Serif"/>
                <a:cs typeface="Microsoft Sans Serif"/>
              </a:rPr>
              <a:t>example</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5" dirty="0">
                <a:solidFill>
                  <a:srgbClr val="292929"/>
                </a:solidFill>
                <a:latin typeface="Microsoft Sans Serif"/>
                <a:cs typeface="Microsoft Sans Serif"/>
              </a:rPr>
              <a:t> </a:t>
            </a:r>
            <a:r>
              <a:rPr sz="2200" spc="-105" dirty="0">
                <a:solidFill>
                  <a:srgbClr val="292929"/>
                </a:solidFill>
                <a:latin typeface="Microsoft Sans Serif"/>
                <a:cs typeface="Microsoft Sans Serif"/>
              </a:rPr>
              <a:t>have</a:t>
            </a:r>
            <a:r>
              <a:rPr sz="2200" spc="8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45" dirty="0">
                <a:solidFill>
                  <a:srgbClr val="292929"/>
                </a:solidFill>
                <a:latin typeface="Microsoft Sans Serif"/>
                <a:cs typeface="Microsoft Sans Serif"/>
              </a:rPr>
              <a:t> </a:t>
            </a:r>
            <a:r>
              <a:rPr sz="2200" spc="5" dirty="0">
                <a:solidFill>
                  <a:srgbClr val="292929"/>
                </a:solidFill>
                <a:latin typeface="Microsoft Sans Serif"/>
                <a:cs typeface="Microsoft Sans Serif"/>
              </a:rPr>
              <a:t>good</a:t>
            </a:r>
            <a:r>
              <a:rPr sz="2200" spc="85" dirty="0">
                <a:solidFill>
                  <a:srgbClr val="292929"/>
                </a:solidFill>
                <a:latin typeface="Microsoft Sans Serif"/>
                <a:cs typeface="Microsoft Sans Serif"/>
              </a:rPr>
              <a:t> </a:t>
            </a:r>
            <a:r>
              <a:rPr sz="2200" spc="-15" dirty="0">
                <a:solidFill>
                  <a:srgbClr val="292929"/>
                </a:solidFill>
                <a:latin typeface="Microsoft Sans Serif"/>
                <a:cs typeface="Microsoft Sans Serif"/>
              </a:rPr>
              <a:t>logistic</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infrastructure</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around.</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45" dirty="0">
                <a:solidFill>
                  <a:srgbClr val="292929"/>
                </a:solidFill>
                <a:latin typeface="Microsoft Sans Serif"/>
                <a:cs typeface="Microsoft Sans Serif"/>
              </a:rPr>
              <a:t>Most</a:t>
            </a:r>
            <a:r>
              <a:rPr sz="2200" spc="6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happens</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at</a:t>
            </a:r>
            <a:r>
              <a:rPr sz="2200" spc="55" dirty="0">
                <a:solidFill>
                  <a:srgbClr val="292929"/>
                </a:solidFill>
                <a:latin typeface="Microsoft Sans Serif"/>
                <a:cs typeface="Microsoft Sans Serif"/>
              </a:rPr>
              <a:t> </a:t>
            </a:r>
            <a:r>
              <a:rPr sz="2200" spc="-80" dirty="0">
                <a:solidFill>
                  <a:srgbClr val="292929"/>
                </a:solidFill>
                <a:latin typeface="Microsoft Sans Serif"/>
                <a:cs typeface="Microsoft Sans Serif"/>
              </a:rPr>
              <a:t>east</a:t>
            </a:r>
            <a:r>
              <a:rPr sz="2200" spc="90" dirty="0">
                <a:solidFill>
                  <a:srgbClr val="292929"/>
                </a:solidFill>
                <a:latin typeface="Microsoft Sans Serif"/>
                <a:cs typeface="Microsoft Sans Serif"/>
              </a:rPr>
              <a:t> </a:t>
            </a:r>
            <a:r>
              <a:rPr sz="2200" spc="-50" dirty="0">
                <a:solidFill>
                  <a:srgbClr val="292929"/>
                </a:solidFill>
                <a:latin typeface="Microsoft Sans Serif"/>
                <a:cs typeface="Microsoft Sans Serif"/>
              </a:rPr>
              <a:t>cost</a:t>
            </a:r>
            <a:r>
              <a:rPr sz="2200" spc="8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sites.</a:t>
            </a:r>
            <a:endParaRPr sz="2200">
              <a:latin typeface="Microsoft Sans Serif"/>
              <a:cs typeface="Microsoft Sans Serif"/>
            </a:endParaRPr>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t>Results</a:t>
            </a:r>
          </a:p>
        </p:txBody>
      </p:sp>
      <p:pic>
        <p:nvPicPr>
          <p:cNvPr id="4" name="object 4"/>
          <p:cNvPicPr/>
          <p:nvPr/>
        </p:nvPicPr>
        <p:blipFill>
          <a:blip r:embed="rId2" cstate="print"/>
          <a:stretch>
            <a:fillRect/>
          </a:stretch>
        </p:blipFill>
        <p:spPr>
          <a:xfrm>
            <a:off x="985519" y="3517900"/>
            <a:ext cx="4038600" cy="2435860"/>
          </a:xfrm>
          <a:prstGeom prst="rect">
            <a:avLst/>
          </a:prstGeom>
        </p:spPr>
      </p:pic>
      <p:pic>
        <p:nvPicPr>
          <p:cNvPr id="5" name="object 5"/>
          <p:cNvPicPr/>
          <p:nvPr/>
        </p:nvPicPr>
        <p:blipFill>
          <a:blip r:embed="rId3" cstate="print"/>
          <a:stretch>
            <a:fillRect/>
          </a:stretch>
        </p:blipFill>
        <p:spPr>
          <a:xfrm>
            <a:off x="6972300" y="3497579"/>
            <a:ext cx="4038600" cy="245618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19</a:t>
            </a:fld>
            <a:endParaRPr spc="7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589" y="1952001"/>
            <a:ext cx="2542540" cy="3104515"/>
          </a:xfrm>
          <a:prstGeom prst="rect">
            <a:avLst/>
          </a:prstGeom>
        </p:spPr>
        <p:txBody>
          <a:bodyPr vert="horz" wrap="square" lIns="0" tIns="189865" rIns="0" bIns="0" rtlCol="0">
            <a:spAutoFit/>
          </a:bodyPr>
          <a:lstStyle/>
          <a:p>
            <a:pPr marL="241300" indent="-228600">
              <a:lnSpc>
                <a:spcPct val="100000"/>
              </a:lnSpc>
              <a:spcBef>
                <a:spcPts val="1495"/>
              </a:spcBef>
              <a:buFont typeface="Arial MT"/>
              <a:buChar char="•"/>
              <a:tabLst>
                <a:tab pos="240665" algn="l"/>
                <a:tab pos="241300" algn="l"/>
              </a:tabLst>
            </a:pPr>
            <a:r>
              <a:rPr sz="2200" spc="-95" dirty="0">
                <a:solidFill>
                  <a:srgbClr val="292929"/>
                </a:solidFill>
                <a:latin typeface="Microsoft Sans Serif"/>
                <a:cs typeface="Microsoft Sans Serif"/>
              </a:rPr>
              <a:t>Executive</a:t>
            </a:r>
            <a:r>
              <a:rPr sz="2200" spc="45" dirty="0">
                <a:solidFill>
                  <a:srgbClr val="292929"/>
                </a:solidFill>
                <a:latin typeface="Microsoft Sans Serif"/>
                <a:cs typeface="Microsoft Sans Serif"/>
              </a:rPr>
              <a:t> </a:t>
            </a:r>
            <a:r>
              <a:rPr sz="2200" spc="-120" dirty="0">
                <a:solidFill>
                  <a:srgbClr val="292929"/>
                </a:solidFill>
                <a:latin typeface="Microsoft Sans Serif"/>
                <a:cs typeface="Microsoft Sans Serif"/>
              </a:rPr>
              <a:t>Summary</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20" dirty="0">
                <a:solidFill>
                  <a:srgbClr val="292929"/>
                </a:solidFill>
                <a:latin typeface="Microsoft Sans Serif"/>
                <a:cs typeface="Microsoft Sans Serif"/>
              </a:rPr>
              <a:t>Introduction</a:t>
            </a:r>
            <a:endParaRPr sz="2200">
              <a:latin typeface="Microsoft Sans Serif"/>
              <a:cs typeface="Microsoft Sans Serif"/>
            </a:endParaRPr>
          </a:p>
          <a:p>
            <a:pPr marL="241300" indent="-228600">
              <a:lnSpc>
                <a:spcPct val="100000"/>
              </a:lnSpc>
              <a:spcBef>
                <a:spcPts val="1405"/>
              </a:spcBef>
              <a:buFont typeface="Arial MT"/>
              <a:buChar char="•"/>
              <a:tabLst>
                <a:tab pos="240665" algn="l"/>
                <a:tab pos="241300" algn="l"/>
              </a:tabLst>
            </a:pPr>
            <a:r>
              <a:rPr sz="2200" spc="-25" dirty="0">
                <a:solidFill>
                  <a:srgbClr val="292929"/>
                </a:solidFill>
                <a:latin typeface="Microsoft Sans Serif"/>
                <a:cs typeface="Microsoft Sans Serif"/>
              </a:rPr>
              <a:t>Methodology</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100" dirty="0">
                <a:solidFill>
                  <a:srgbClr val="292929"/>
                </a:solidFill>
                <a:latin typeface="Microsoft Sans Serif"/>
                <a:cs typeface="Microsoft Sans Serif"/>
              </a:rPr>
              <a:t>Results</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80" dirty="0">
                <a:solidFill>
                  <a:srgbClr val="292929"/>
                </a:solidFill>
                <a:latin typeface="Microsoft Sans Serif"/>
                <a:cs typeface="Microsoft Sans Serif"/>
              </a:rPr>
              <a:t>Conclusion</a:t>
            </a:r>
            <a:endParaRPr sz="2200">
              <a:latin typeface="Microsoft Sans Serif"/>
              <a:cs typeface="Microsoft Sans Serif"/>
            </a:endParaRPr>
          </a:p>
          <a:p>
            <a:pPr marL="241300" indent="-228600">
              <a:lnSpc>
                <a:spcPct val="100000"/>
              </a:lnSpc>
              <a:spcBef>
                <a:spcPts val="1405"/>
              </a:spcBef>
              <a:buFont typeface="Arial MT"/>
              <a:buChar char="•"/>
              <a:tabLst>
                <a:tab pos="240665" algn="l"/>
                <a:tab pos="241300" algn="l"/>
              </a:tabLst>
            </a:pPr>
            <a:r>
              <a:rPr sz="2200" spc="-45" dirty="0">
                <a:solidFill>
                  <a:srgbClr val="292929"/>
                </a:solidFill>
                <a:latin typeface="Microsoft Sans Serif"/>
                <a:cs typeface="Microsoft Sans Serif"/>
              </a:rPr>
              <a:t>Appendix</a:t>
            </a:r>
            <a:endParaRPr sz="2200">
              <a:latin typeface="Microsoft Sans Serif"/>
              <a:cs typeface="Microsoft Sans Serif"/>
            </a:endParaRPr>
          </a:p>
        </p:txBody>
      </p:sp>
      <p:sp>
        <p:nvSpPr>
          <p:cNvPr id="4" name="object 4"/>
          <p:cNvSpPr txBox="1"/>
          <p:nvPr/>
        </p:nvSpPr>
        <p:spPr>
          <a:xfrm>
            <a:off x="11208766" y="6104032"/>
            <a:ext cx="1993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2</a:t>
            </a:fld>
            <a:endParaRPr sz="1600">
              <a:latin typeface="Microsoft Sans Serif"/>
              <a:cs typeface="Microsoft Sans Serif"/>
            </a:endParaRPr>
          </a:p>
        </p:txBody>
      </p:sp>
      <p:sp>
        <p:nvSpPr>
          <p:cNvPr id="3" name="object 3"/>
          <p:cNvSpPr txBox="1">
            <a:spLocks noGrp="1"/>
          </p:cNvSpPr>
          <p:nvPr>
            <p:ph type="title"/>
          </p:nvPr>
        </p:nvSpPr>
        <p:spPr>
          <a:xfrm>
            <a:off x="848994" y="418528"/>
            <a:ext cx="1461770" cy="589915"/>
          </a:xfrm>
          <a:prstGeom prst="rect">
            <a:avLst/>
          </a:prstGeom>
        </p:spPr>
        <p:txBody>
          <a:bodyPr vert="horz" wrap="square" lIns="0" tIns="12700" rIns="0" bIns="0" rtlCol="0">
            <a:spAutoFit/>
          </a:bodyPr>
          <a:lstStyle/>
          <a:p>
            <a:pPr marL="12700">
              <a:lnSpc>
                <a:spcPct val="100000"/>
              </a:lnSpc>
              <a:spcBef>
                <a:spcPts val="100"/>
              </a:spcBef>
            </a:pPr>
            <a:r>
              <a:rPr spc="-55" dirty="0"/>
              <a:t>Out</a:t>
            </a:r>
            <a:r>
              <a:rPr spc="-45" dirty="0"/>
              <a:t>l</a:t>
            </a:r>
            <a:r>
              <a:rPr spc="-20" dirty="0"/>
              <a:t>i</a:t>
            </a:r>
            <a:r>
              <a:rPr spc="-55" dirty="0"/>
              <a:t>n</a:t>
            </a:r>
            <a:r>
              <a:rPr spc="-210" dirty="0"/>
              <a: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23465"/>
            <a:ext cx="6859270" cy="136715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50" dirty="0">
                <a:solidFill>
                  <a:srgbClr val="292929"/>
                </a:solidFill>
                <a:latin typeface="Microsoft Sans Serif"/>
                <a:cs typeface="Microsoft Sans Serif"/>
              </a:rPr>
              <a:t>Predictive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Analysis</a:t>
            </a:r>
            <a:r>
              <a:rPr sz="2200" spc="85" dirty="0">
                <a:solidFill>
                  <a:srgbClr val="292929"/>
                </a:solidFill>
                <a:latin typeface="Microsoft Sans Serif"/>
                <a:cs typeface="Microsoft Sans Serif"/>
              </a:rPr>
              <a:t> </a:t>
            </a:r>
            <a:r>
              <a:rPr sz="2200" spc="-65" dirty="0">
                <a:solidFill>
                  <a:srgbClr val="292929"/>
                </a:solidFill>
                <a:latin typeface="Microsoft Sans Serif"/>
                <a:cs typeface="Microsoft Sans Serif"/>
              </a:rPr>
              <a:t>showed</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60" dirty="0">
                <a:solidFill>
                  <a:srgbClr val="292929"/>
                </a:solidFill>
                <a:latin typeface="Microsoft Sans Serif"/>
                <a:cs typeface="Microsoft Sans Serif"/>
              </a:rPr>
              <a:t> </a:t>
            </a:r>
            <a:r>
              <a:rPr sz="2200" spc="-65" dirty="0">
                <a:solidFill>
                  <a:srgbClr val="292929"/>
                </a:solidFill>
                <a:latin typeface="Microsoft Sans Serif"/>
                <a:cs typeface="Microsoft Sans Serif"/>
              </a:rPr>
              <a:t>Decision</a:t>
            </a:r>
            <a:r>
              <a:rPr sz="2200" spc="90" dirty="0">
                <a:solidFill>
                  <a:srgbClr val="292929"/>
                </a:solidFill>
                <a:latin typeface="Microsoft Sans Serif"/>
                <a:cs typeface="Microsoft Sans Serif"/>
              </a:rPr>
              <a:t> </a:t>
            </a:r>
            <a:r>
              <a:rPr sz="2200" spc="-120" dirty="0">
                <a:solidFill>
                  <a:srgbClr val="292929"/>
                </a:solidFill>
                <a:latin typeface="Microsoft Sans Serif"/>
                <a:cs typeface="Microsoft Sans Serif"/>
              </a:rPr>
              <a:t>Tree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Classifier </a:t>
            </a:r>
            <a:r>
              <a:rPr sz="2200" spc="-57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55" dirty="0">
                <a:solidFill>
                  <a:srgbClr val="292929"/>
                </a:solidFill>
                <a:latin typeface="Microsoft Sans Serif"/>
                <a:cs typeface="Microsoft Sans Serif"/>
              </a:rPr>
              <a:t> </a:t>
            </a:r>
            <a:r>
              <a:rPr sz="2200" spc="-40" dirty="0">
                <a:solidFill>
                  <a:srgbClr val="292929"/>
                </a:solidFill>
                <a:latin typeface="Microsoft Sans Serif"/>
                <a:cs typeface="Microsoft Sans Serif"/>
              </a:rPr>
              <a:t>best</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model</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15" dirty="0">
                <a:solidFill>
                  <a:srgbClr val="292929"/>
                </a:solidFill>
                <a:latin typeface="Microsoft Sans Serif"/>
                <a:cs typeface="Microsoft Sans Serif"/>
              </a:rPr>
              <a:t>predict</a:t>
            </a:r>
            <a:r>
              <a:rPr sz="2200" spc="8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landings,</a:t>
            </a:r>
            <a:r>
              <a:rPr sz="2200" spc="80" dirty="0">
                <a:solidFill>
                  <a:srgbClr val="292929"/>
                </a:solidFill>
                <a:latin typeface="Microsoft Sans Serif"/>
                <a:cs typeface="Microsoft Sans Serif"/>
              </a:rPr>
              <a:t> </a:t>
            </a:r>
            <a:r>
              <a:rPr sz="2200" spc="-55" dirty="0">
                <a:solidFill>
                  <a:srgbClr val="292929"/>
                </a:solidFill>
                <a:latin typeface="Microsoft Sans Serif"/>
                <a:cs typeface="Microsoft Sans Serif"/>
              </a:rPr>
              <a:t>having </a:t>
            </a:r>
            <a:r>
              <a:rPr sz="2200" spc="-570" dirty="0">
                <a:solidFill>
                  <a:srgbClr val="292929"/>
                </a:solidFill>
                <a:latin typeface="Microsoft Sans Serif"/>
                <a:cs typeface="Microsoft Sans Serif"/>
              </a:rPr>
              <a:t> </a:t>
            </a:r>
            <a:r>
              <a:rPr sz="2200" spc="-110" dirty="0">
                <a:solidFill>
                  <a:srgbClr val="292929"/>
                </a:solidFill>
                <a:latin typeface="Microsoft Sans Serif"/>
                <a:cs typeface="Microsoft Sans Serif"/>
              </a:rPr>
              <a:t>accuracy</a:t>
            </a:r>
            <a:r>
              <a:rPr sz="2200" spc="-105"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 </a:t>
            </a:r>
            <a:r>
              <a:rPr sz="2200" spc="70" dirty="0">
                <a:solidFill>
                  <a:srgbClr val="292929"/>
                </a:solidFill>
                <a:latin typeface="Microsoft Sans Serif"/>
                <a:cs typeface="Microsoft Sans Serif"/>
              </a:rPr>
              <a:t>87% </a:t>
            </a:r>
            <a:r>
              <a:rPr sz="2200" spc="-70" dirty="0">
                <a:solidFill>
                  <a:srgbClr val="292929"/>
                </a:solidFill>
                <a:latin typeface="Microsoft Sans Serif"/>
                <a:cs typeface="Microsoft Sans Serif"/>
              </a:rPr>
              <a:t>and </a:t>
            </a:r>
            <a:r>
              <a:rPr sz="2200" spc="-110" dirty="0">
                <a:solidFill>
                  <a:srgbClr val="292929"/>
                </a:solidFill>
                <a:latin typeface="Microsoft Sans Serif"/>
                <a:cs typeface="Microsoft Sans Serif"/>
              </a:rPr>
              <a:t>accuracy</a:t>
            </a:r>
            <a:r>
              <a:rPr sz="2200" spc="36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 </a:t>
            </a:r>
            <a:r>
              <a:rPr sz="2200" spc="-15" dirty="0">
                <a:solidFill>
                  <a:srgbClr val="292929"/>
                </a:solidFill>
                <a:latin typeface="Microsoft Sans Serif"/>
                <a:cs typeface="Microsoft Sans Serif"/>
              </a:rPr>
              <a:t>test </a:t>
            </a:r>
            <a:r>
              <a:rPr sz="2200" spc="-45" dirty="0">
                <a:solidFill>
                  <a:srgbClr val="292929"/>
                </a:solidFill>
                <a:latin typeface="Microsoft Sans Serif"/>
                <a:cs typeface="Microsoft Sans Serif"/>
              </a:rPr>
              <a:t>data over </a:t>
            </a:r>
            <a:r>
              <a:rPr sz="2200" spc="-40" dirty="0">
                <a:solidFill>
                  <a:srgbClr val="292929"/>
                </a:solidFill>
                <a:latin typeface="Microsoft Sans Serif"/>
                <a:cs typeface="Microsoft Sans Serif"/>
              </a:rPr>
              <a:t> </a:t>
            </a:r>
            <a:r>
              <a:rPr sz="2200" spc="30" dirty="0">
                <a:solidFill>
                  <a:srgbClr val="292929"/>
                </a:solidFill>
                <a:latin typeface="Microsoft Sans Serif"/>
                <a:cs typeface="Microsoft Sans Serif"/>
              </a:rPr>
              <a:t>94%.</a:t>
            </a:r>
            <a:endParaRPr sz="2200">
              <a:latin typeface="Microsoft Sans Serif"/>
              <a:cs typeface="Microsoft Sans Serif"/>
            </a:endParaRPr>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t>Results</a:t>
            </a:r>
          </a:p>
        </p:txBody>
      </p:sp>
      <p:pic>
        <p:nvPicPr>
          <p:cNvPr id="4" name="object 4"/>
          <p:cNvPicPr/>
          <p:nvPr/>
        </p:nvPicPr>
        <p:blipFill>
          <a:blip r:embed="rId2" cstate="print"/>
          <a:stretch>
            <a:fillRect/>
          </a:stretch>
        </p:blipFill>
        <p:spPr>
          <a:xfrm>
            <a:off x="7609840" y="2961639"/>
            <a:ext cx="3675379" cy="264668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20</a:t>
            </a:fld>
            <a:endParaRPr spc="7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3927" y="3870642"/>
            <a:ext cx="9347200" cy="172338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40" dirty="0">
                <a:solidFill>
                  <a:srgbClr val="292929"/>
                </a:solidFill>
                <a:latin typeface="Microsoft Sans Serif"/>
                <a:cs typeface="Microsoft Sans Serif"/>
              </a:rPr>
              <a:t>According</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plot</a:t>
            </a:r>
            <a:r>
              <a:rPr sz="2200" spc="90" dirty="0">
                <a:solidFill>
                  <a:srgbClr val="292929"/>
                </a:solidFill>
                <a:latin typeface="Microsoft Sans Serif"/>
                <a:cs typeface="Microsoft Sans Serif"/>
              </a:rPr>
              <a:t> </a:t>
            </a:r>
            <a:r>
              <a:rPr sz="2200" spc="-75" dirty="0">
                <a:solidFill>
                  <a:srgbClr val="292929"/>
                </a:solidFill>
                <a:latin typeface="Microsoft Sans Serif"/>
                <a:cs typeface="Microsoft Sans Serif"/>
              </a:rPr>
              <a:t>above,</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it’s</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possible</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verify</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best</a:t>
            </a:r>
            <a:r>
              <a:rPr sz="2200" spc="55" dirty="0">
                <a:solidFill>
                  <a:srgbClr val="292929"/>
                </a:solidFill>
                <a:latin typeface="Microsoft Sans Serif"/>
                <a:cs typeface="Microsoft Sans Serif"/>
              </a:rPr>
              <a:t> </a:t>
            </a:r>
            <a:r>
              <a:rPr sz="2200" spc="-75" dirty="0">
                <a:solidFill>
                  <a:srgbClr val="292929"/>
                </a:solidFill>
                <a:latin typeface="Microsoft Sans Serif"/>
                <a:cs typeface="Microsoft Sans Serif"/>
              </a:rPr>
              <a:t>launch</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site</a:t>
            </a:r>
            <a:endParaRPr sz="2200">
              <a:latin typeface="Microsoft Sans Serif"/>
              <a:cs typeface="Microsoft Sans Serif"/>
            </a:endParaRPr>
          </a:p>
          <a:p>
            <a:pPr marL="241300">
              <a:lnSpc>
                <a:spcPct val="100000"/>
              </a:lnSpc>
              <a:spcBef>
                <a:spcPts val="5"/>
              </a:spcBef>
            </a:pPr>
            <a:r>
              <a:rPr sz="2200" spc="-85" dirty="0">
                <a:solidFill>
                  <a:srgbClr val="292929"/>
                </a:solidFill>
                <a:latin typeface="Microsoft Sans Serif"/>
                <a:cs typeface="Microsoft Sans Serif"/>
              </a:rPr>
              <a:t>nowadays</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is</a:t>
            </a:r>
            <a:r>
              <a:rPr sz="2200" spc="75" dirty="0">
                <a:solidFill>
                  <a:srgbClr val="292929"/>
                </a:solidFill>
                <a:latin typeface="Microsoft Sans Serif"/>
                <a:cs typeface="Microsoft Sans Serif"/>
              </a:rPr>
              <a:t> </a:t>
            </a:r>
            <a:r>
              <a:rPr sz="2200" spc="-160" dirty="0">
                <a:solidFill>
                  <a:srgbClr val="292929"/>
                </a:solidFill>
                <a:latin typeface="Microsoft Sans Serif"/>
                <a:cs typeface="Microsoft Sans Serif"/>
              </a:rPr>
              <a:t>CCAF5</a:t>
            </a:r>
            <a:r>
              <a:rPr sz="2200" spc="85" dirty="0">
                <a:solidFill>
                  <a:srgbClr val="292929"/>
                </a:solidFill>
                <a:latin typeface="Microsoft Sans Serif"/>
                <a:cs typeface="Microsoft Sans Serif"/>
              </a:rPr>
              <a:t> </a:t>
            </a:r>
            <a:r>
              <a:rPr sz="2200" spc="-240" dirty="0">
                <a:solidFill>
                  <a:srgbClr val="292929"/>
                </a:solidFill>
                <a:latin typeface="Microsoft Sans Serif"/>
                <a:cs typeface="Microsoft Sans Serif"/>
              </a:rPr>
              <a:t>SLC</a:t>
            </a:r>
            <a:r>
              <a:rPr sz="2200" spc="90" dirty="0">
                <a:solidFill>
                  <a:srgbClr val="292929"/>
                </a:solidFill>
                <a:latin typeface="Microsoft Sans Serif"/>
                <a:cs typeface="Microsoft Sans Serif"/>
              </a:rPr>
              <a:t> </a:t>
            </a:r>
            <a:r>
              <a:rPr sz="2200" spc="25" dirty="0">
                <a:solidFill>
                  <a:srgbClr val="292929"/>
                </a:solidFill>
                <a:latin typeface="Microsoft Sans Serif"/>
                <a:cs typeface="Microsoft Sans Serif"/>
              </a:rPr>
              <a:t>40,</a:t>
            </a:r>
            <a:r>
              <a:rPr sz="2200" spc="90" dirty="0">
                <a:solidFill>
                  <a:srgbClr val="292929"/>
                </a:solidFill>
                <a:latin typeface="Microsoft Sans Serif"/>
                <a:cs typeface="Microsoft Sans Serif"/>
              </a:rPr>
              <a:t> </a:t>
            </a:r>
            <a:r>
              <a:rPr sz="2200" spc="-75" dirty="0">
                <a:solidFill>
                  <a:srgbClr val="292929"/>
                </a:solidFill>
                <a:latin typeface="Microsoft Sans Serif"/>
                <a:cs typeface="Microsoft Sans Serif"/>
              </a:rPr>
              <a:t>where</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most</a:t>
            </a:r>
            <a:r>
              <a:rPr sz="2200" spc="6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90" dirty="0">
                <a:solidFill>
                  <a:srgbClr val="292929"/>
                </a:solidFill>
                <a:latin typeface="Microsoft Sans Serif"/>
                <a:cs typeface="Microsoft Sans Serif"/>
              </a:rPr>
              <a:t> </a:t>
            </a:r>
            <a:r>
              <a:rPr sz="2200" spc="-60" dirty="0">
                <a:solidFill>
                  <a:srgbClr val="292929"/>
                </a:solidFill>
                <a:latin typeface="Microsoft Sans Serif"/>
                <a:cs typeface="Microsoft Sans Serif"/>
              </a:rPr>
              <a:t>recent</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90"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13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85" dirty="0">
                <a:solidFill>
                  <a:srgbClr val="292929"/>
                </a:solidFill>
                <a:latin typeface="Microsoft Sans Serif"/>
                <a:cs typeface="Microsoft Sans Serif"/>
              </a:rPr>
              <a:t>In</a:t>
            </a:r>
            <a:r>
              <a:rPr sz="2200" spc="65" dirty="0">
                <a:solidFill>
                  <a:srgbClr val="292929"/>
                </a:solidFill>
                <a:latin typeface="Microsoft Sans Serif"/>
                <a:cs typeface="Microsoft Sans Serif"/>
              </a:rPr>
              <a:t> </a:t>
            </a:r>
            <a:r>
              <a:rPr sz="2200" spc="-80" dirty="0">
                <a:solidFill>
                  <a:srgbClr val="292929"/>
                </a:solidFill>
                <a:latin typeface="Microsoft Sans Serif"/>
                <a:cs typeface="Microsoft Sans Serif"/>
              </a:rPr>
              <a:t>second</a:t>
            </a:r>
            <a:r>
              <a:rPr sz="2200" spc="85" dirty="0">
                <a:solidFill>
                  <a:srgbClr val="292929"/>
                </a:solidFill>
                <a:latin typeface="Microsoft Sans Serif"/>
                <a:cs typeface="Microsoft Sans Serif"/>
              </a:rPr>
              <a:t> </a:t>
            </a:r>
            <a:r>
              <a:rPr sz="2200" spc="-80" dirty="0">
                <a:solidFill>
                  <a:srgbClr val="292929"/>
                </a:solidFill>
                <a:latin typeface="Microsoft Sans Serif"/>
                <a:cs typeface="Microsoft Sans Serif"/>
              </a:rPr>
              <a:t>place</a:t>
            </a:r>
            <a:r>
              <a:rPr sz="2200" spc="65" dirty="0">
                <a:solidFill>
                  <a:srgbClr val="292929"/>
                </a:solidFill>
                <a:latin typeface="Microsoft Sans Serif"/>
                <a:cs typeface="Microsoft Sans Serif"/>
              </a:rPr>
              <a:t> </a:t>
            </a:r>
            <a:r>
              <a:rPr sz="2200" spc="-135" dirty="0">
                <a:solidFill>
                  <a:srgbClr val="292929"/>
                </a:solidFill>
                <a:latin typeface="Microsoft Sans Serif"/>
                <a:cs typeface="Microsoft Sans Serif"/>
              </a:rPr>
              <a:t>VAFB</a:t>
            </a:r>
            <a:r>
              <a:rPr sz="2200" spc="70" dirty="0">
                <a:solidFill>
                  <a:srgbClr val="292929"/>
                </a:solidFill>
                <a:latin typeface="Microsoft Sans Serif"/>
                <a:cs typeface="Microsoft Sans Serif"/>
              </a:rPr>
              <a:t> </a:t>
            </a:r>
            <a:r>
              <a:rPr sz="2200" spc="-240" dirty="0">
                <a:solidFill>
                  <a:srgbClr val="292929"/>
                </a:solidFill>
                <a:latin typeface="Microsoft Sans Serif"/>
                <a:cs typeface="Microsoft Sans Serif"/>
              </a:rPr>
              <a:t>SLC</a:t>
            </a:r>
            <a:r>
              <a:rPr sz="2200" spc="90" dirty="0">
                <a:solidFill>
                  <a:srgbClr val="292929"/>
                </a:solidFill>
                <a:latin typeface="Microsoft Sans Serif"/>
                <a:cs typeface="Microsoft Sans Serif"/>
              </a:rPr>
              <a:t> </a:t>
            </a:r>
            <a:r>
              <a:rPr sz="2200" spc="-105" dirty="0">
                <a:solidFill>
                  <a:srgbClr val="292929"/>
                </a:solidFill>
                <a:latin typeface="Microsoft Sans Serif"/>
                <a:cs typeface="Microsoft Sans Serif"/>
              </a:rPr>
              <a:t>4E</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60" dirty="0">
                <a:solidFill>
                  <a:srgbClr val="292929"/>
                </a:solidFill>
                <a:latin typeface="Microsoft Sans Serif"/>
                <a:cs typeface="Microsoft Sans Serif"/>
              </a:rPr>
              <a:t> </a:t>
            </a:r>
            <a:r>
              <a:rPr sz="2200" spc="15" dirty="0">
                <a:solidFill>
                  <a:srgbClr val="292929"/>
                </a:solidFill>
                <a:latin typeface="Microsoft Sans Serif"/>
                <a:cs typeface="Microsoft Sans Serif"/>
              </a:rPr>
              <a:t>third</a:t>
            </a:r>
            <a:r>
              <a:rPr sz="2200" spc="100" dirty="0">
                <a:solidFill>
                  <a:srgbClr val="292929"/>
                </a:solidFill>
                <a:latin typeface="Microsoft Sans Serif"/>
                <a:cs typeface="Microsoft Sans Serif"/>
              </a:rPr>
              <a:t> </a:t>
            </a:r>
            <a:r>
              <a:rPr sz="2200" spc="-80" dirty="0">
                <a:solidFill>
                  <a:srgbClr val="292929"/>
                </a:solidFill>
                <a:latin typeface="Microsoft Sans Serif"/>
                <a:cs typeface="Microsoft Sans Serif"/>
              </a:rPr>
              <a:t>place</a:t>
            </a:r>
            <a:r>
              <a:rPr sz="2200" spc="65" dirty="0">
                <a:solidFill>
                  <a:srgbClr val="292929"/>
                </a:solidFill>
                <a:latin typeface="Microsoft Sans Serif"/>
                <a:cs typeface="Microsoft Sans Serif"/>
              </a:rPr>
              <a:t> </a:t>
            </a:r>
            <a:r>
              <a:rPr sz="2200" spc="-280" dirty="0">
                <a:solidFill>
                  <a:srgbClr val="292929"/>
                </a:solidFill>
                <a:latin typeface="Microsoft Sans Serif"/>
                <a:cs typeface="Microsoft Sans Serif"/>
              </a:rPr>
              <a:t>KSC</a:t>
            </a:r>
            <a:r>
              <a:rPr sz="2200" spc="-225" dirty="0">
                <a:solidFill>
                  <a:srgbClr val="292929"/>
                </a:solidFill>
                <a:latin typeface="Microsoft Sans Serif"/>
                <a:cs typeface="Microsoft Sans Serif"/>
              </a:rPr>
              <a:t> </a:t>
            </a:r>
            <a:r>
              <a:rPr sz="2200" spc="-204" dirty="0">
                <a:solidFill>
                  <a:srgbClr val="292929"/>
                </a:solidFill>
                <a:latin typeface="Microsoft Sans Serif"/>
                <a:cs typeface="Microsoft Sans Serif"/>
              </a:rPr>
              <a:t>LC</a:t>
            </a:r>
            <a:r>
              <a:rPr sz="2200" spc="114" dirty="0">
                <a:solidFill>
                  <a:srgbClr val="292929"/>
                </a:solidFill>
                <a:latin typeface="Microsoft Sans Serif"/>
                <a:cs typeface="Microsoft Sans Serif"/>
              </a:rPr>
              <a:t> </a:t>
            </a:r>
            <a:r>
              <a:rPr sz="2200" spc="-5" dirty="0">
                <a:solidFill>
                  <a:srgbClr val="292929"/>
                </a:solidFill>
                <a:latin typeface="Microsoft Sans Serif"/>
                <a:cs typeface="Microsoft Sans Serif"/>
              </a:rPr>
              <a:t>39A;</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35" dirty="0">
                <a:solidFill>
                  <a:srgbClr val="292929"/>
                </a:solidFill>
                <a:latin typeface="Microsoft Sans Serif"/>
                <a:cs typeface="Microsoft Sans Serif"/>
              </a:rPr>
              <a:t>It’s</a:t>
            </a:r>
            <a:r>
              <a:rPr sz="2200" spc="80" dirty="0">
                <a:solidFill>
                  <a:srgbClr val="292929"/>
                </a:solidFill>
                <a:latin typeface="Microsoft Sans Serif"/>
                <a:cs typeface="Microsoft Sans Serif"/>
              </a:rPr>
              <a:t> </a:t>
            </a:r>
            <a:r>
              <a:rPr sz="2200" spc="-75" dirty="0">
                <a:solidFill>
                  <a:srgbClr val="292929"/>
                </a:solidFill>
                <a:latin typeface="Microsoft Sans Serif"/>
                <a:cs typeface="Microsoft Sans Serif"/>
              </a:rPr>
              <a:t>also</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possible</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see</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6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general</a:t>
            </a:r>
            <a:r>
              <a:rPr sz="2200" spc="7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rate</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improved</a:t>
            </a:r>
            <a:r>
              <a:rPr sz="2200" spc="60"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time.</a:t>
            </a:r>
            <a:endParaRPr sz="2200">
              <a:latin typeface="Microsoft Sans Serif"/>
              <a:cs typeface="Microsoft Sans Serif"/>
            </a:endParaRPr>
          </a:p>
        </p:txBody>
      </p:sp>
      <p:sp>
        <p:nvSpPr>
          <p:cNvPr id="3" name="object 3"/>
          <p:cNvSpPr txBox="1">
            <a:spLocks noGrp="1"/>
          </p:cNvSpPr>
          <p:nvPr>
            <p:ph type="title"/>
          </p:nvPr>
        </p:nvSpPr>
        <p:spPr>
          <a:xfrm>
            <a:off x="848994" y="418782"/>
            <a:ext cx="6026785" cy="589915"/>
          </a:xfrm>
          <a:prstGeom prst="rect">
            <a:avLst/>
          </a:prstGeom>
        </p:spPr>
        <p:txBody>
          <a:bodyPr vert="horz" wrap="square" lIns="0" tIns="12700" rIns="0" bIns="0" rtlCol="0">
            <a:spAutoFit/>
          </a:bodyPr>
          <a:lstStyle/>
          <a:p>
            <a:pPr marL="12700">
              <a:lnSpc>
                <a:spcPct val="100000"/>
              </a:lnSpc>
              <a:spcBef>
                <a:spcPts val="100"/>
              </a:spcBef>
            </a:pPr>
            <a:r>
              <a:rPr spc="-25" dirty="0"/>
              <a:t>Flight</a:t>
            </a:r>
            <a:r>
              <a:rPr spc="135" dirty="0"/>
              <a:t> </a:t>
            </a:r>
            <a:r>
              <a:rPr spc="-120" dirty="0"/>
              <a:t>Number</a:t>
            </a:r>
            <a:r>
              <a:rPr spc="130" dirty="0"/>
              <a:t> </a:t>
            </a:r>
            <a:r>
              <a:rPr spc="-180" dirty="0"/>
              <a:t>vs.</a:t>
            </a:r>
            <a:r>
              <a:rPr spc="114" dirty="0"/>
              <a:t> </a:t>
            </a:r>
            <a:r>
              <a:rPr spc="-160" dirty="0"/>
              <a:t>Launch</a:t>
            </a:r>
            <a:r>
              <a:rPr spc="150" dirty="0"/>
              <a:t> </a:t>
            </a:r>
            <a:r>
              <a:rPr spc="-130" dirty="0"/>
              <a:t>Site</a:t>
            </a:r>
          </a:p>
        </p:txBody>
      </p:sp>
      <p:pic>
        <p:nvPicPr>
          <p:cNvPr id="4" name="object 4"/>
          <p:cNvPicPr/>
          <p:nvPr/>
        </p:nvPicPr>
        <p:blipFill>
          <a:blip r:embed="rId2" cstate="print"/>
          <a:stretch>
            <a:fillRect/>
          </a:stretch>
        </p:blipFill>
        <p:spPr>
          <a:xfrm>
            <a:off x="769619" y="1384300"/>
            <a:ext cx="10576560" cy="238506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22</a:t>
            </a:fld>
            <a:endParaRPr spc="7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5977" y="3959288"/>
            <a:ext cx="10083800" cy="154559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Microsoft Sans Serif"/>
                <a:cs typeface="Microsoft Sans Serif"/>
              </a:rPr>
              <a:t>Payloads</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9,000kg</a:t>
            </a:r>
            <a:r>
              <a:rPr sz="2200" spc="95" dirty="0">
                <a:solidFill>
                  <a:srgbClr val="292929"/>
                </a:solidFill>
                <a:latin typeface="Microsoft Sans Serif"/>
                <a:cs typeface="Microsoft Sans Serif"/>
              </a:rPr>
              <a:t> </a:t>
            </a:r>
            <a:r>
              <a:rPr sz="2200" spc="-40" dirty="0">
                <a:solidFill>
                  <a:srgbClr val="292929"/>
                </a:solidFill>
                <a:latin typeface="Microsoft Sans Serif"/>
                <a:cs typeface="Microsoft Sans Serif"/>
              </a:rPr>
              <a:t>(about</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spc="-20" dirty="0">
                <a:solidFill>
                  <a:srgbClr val="292929"/>
                </a:solidFill>
                <a:latin typeface="Microsoft Sans Serif"/>
                <a:cs typeface="Microsoft Sans Serif"/>
              </a:rPr>
              <a:t>weight</a:t>
            </a:r>
            <a:r>
              <a:rPr sz="2200" spc="6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8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school</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bus)</a:t>
            </a:r>
            <a:r>
              <a:rPr sz="2200" spc="75" dirty="0">
                <a:solidFill>
                  <a:srgbClr val="292929"/>
                </a:solidFill>
                <a:latin typeface="Microsoft Sans Serif"/>
                <a:cs typeface="Microsoft Sans Serif"/>
              </a:rPr>
              <a:t> </a:t>
            </a:r>
            <a:r>
              <a:rPr sz="2200" spc="-100" dirty="0">
                <a:solidFill>
                  <a:srgbClr val="292929"/>
                </a:solidFill>
                <a:latin typeface="Microsoft Sans Serif"/>
                <a:cs typeface="Microsoft Sans Serif"/>
              </a:rPr>
              <a:t>have</a:t>
            </a:r>
            <a:r>
              <a:rPr sz="2200" spc="85" dirty="0">
                <a:solidFill>
                  <a:srgbClr val="292929"/>
                </a:solidFill>
                <a:latin typeface="Microsoft Sans Serif"/>
                <a:cs typeface="Microsoft Sans Serif"/>
              </a:rPr>
              <a:t> </a:t>
            </a:r>
            <a:r>
              <a:rPr sz="2200" spc="-65" dirty="0">
                <a:solidFill>
                  <a:srgbClr val="292929"/>
                </a:solidFill>
                <a:latin typeface="Microsoft Sans Serif"/>
                <a:cs typeface="Microsoft Sans Serif"/>
              </a:rPr>
              <a:t>excellent</a:t>
            </a:r>
            <a:r>
              <a:rPr sz="2200" spc="10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endParaRPr sz="2200">
              <a:latin typeface="Microsoft Sans Serif"/>
              <a:cs typeface="Microsoft Sans Serif"/>
            </a:endParaRPr>
          </a:p>
          <a:p>
            <a:pPr marL="241300">
              <a:lnSpc>
                <a:spcPct val="100000"/>
              </a:lnSpc>
              <a:spcBef>
                <a:spcPts val="5"/>
              </a:spcBef>
            </a:pPr>
            <a:r>
              <a:rPr sz="2200" spc="-55" dirty="0">
                <a:solidFill>
                  <a:srgbClr val="292929"/>
                </a:solidFill>
                <a:latin typeface="Microsoft Sans Serif"/>
                <a:cs typeface="Microsoft Sans Serif"/>
              </a:rPr>
              <a:t>rate;</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95" dirty="0">
                <a:solidFill>
                  <a:srgbClr val="292929"/>
                </a:solidFill>
                <a:latin typeface="Microsoft Sans Serif"/>
                <a:cs typeface="Microsoft Sans Serif"/>
              </a:rPr>
              <a:t>Payloads</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12,000kg</a:t>
            </a:r>
            <a:r>
              <a:rPr sz="2200" spc="9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seems</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possible</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only</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5" dirty="0">
                <a:solidFill>
                  <a:srgbClr val="292929"/>
                </a:solidFill>
                <a:latin typeface="Microsoft Sans Serif"/>
                <a:cs typeface="Microsoft Sans Serif"/>
              </a:rPr>
              <a:t> </a:t>
            </a:r>
            <a:r>
              <a:rPr sz="2200" spc="-240" dirty="0">
                <a:solidFill>
                  <a:srgbClr val="292929"/>
                </a:solidFill>
                <a:latin typeface="Microsoft Sans Serif"/>
                <a:cs typeface="Microsoft Sans Serif"/>
              </a:rPr>
              <a:t>CCAFS</a:t>
            </a:r>
            <a:r>
              <a:rPr sz="2200" spc="80" dirty="0">
                <a:solidFill>
                  <a:srgbClr val="292929"/>
                </a:solidFill>
                <a:latin typeface="Microsoft Sans Serif"/>
                <a:cs typeface="Microsoft Sans Serif"/>
              </a:rPr>
              <a:t> </a:t>
            </a:r>
            <a:r>
              <a:rPr sz="2200" spc="-240" dirty="0">
                <a:solidFill>
                  <a:srgbClr val="292929"/>
                </a:solidFill>
                <a:latin typeface="Microsoft Sans Serif"/>
                <a:cs typeface="Microsoft Sans Serif"/>
              </a:rPr>
              <a:t>SLC</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40</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5" dirty="0">
                <a:solidFill>
                  <a:srgbClr val="292929"/>
                </a:solidFill>
                <a:latin typeface="Microsoft Sans Serif"/>
                <a:cs typeface="Microsoft Sans Serif"/>
              </a:rPr>
              <a:t> </a:t>
            </a:r>
            <a:r>
              <a:rPr sz="2200" spc="-280" dirty="0">
                <a:solidFill>
                  <a:srgbClr val="292929"/>
                </a:solidFill>
                <a:latin typeface="Microsoft Sans Serif"/>
                <a:cs typeface="Microsoft Sans Serif"/>
              </a:rPr>
              <a:t>KSC</a:t>
            </a:r>
            <a:r>
              <a:rPr sz="2200" spc="90" dirty="0">
                <a:solidFill>
                  <a:srgbClr val="292929"/>
                </a:solidFill>
                <a:latin typeface="Microsoft Sans Serif"/>
                <a:cs typeface="Microsoft Sans Serif"/>
              </a:rPr>
              <a:t> </a:t>
            </a:r>
            <a:r>
              <a:rPr sz="2200" spc="-204" dirty="0">
                <a:solidFill>
                  <a:srgbClr val="292929"/>
                </a:solidFill>
                <a:latin typeface="Microsoft Sans Serif"/>
                <a:cs typeface="Microsoft Sans Serif"/>
              </a:rPr>
              <a:t>LC</a:t>
            </a:r>
            <a:endParaRPr sz="2200">
              <a:latin typeface="Microsoft Sans Serif"/>
              <a:cs typeface="Microsoft Sans Serif"/>
            </a:endParaRPr>
          </a:p>
          <a:p>
            <a:pPr marL="241300">
              <a:lnSpc>
                <a:spcPct val="100000"/>
              </a:lnSpc>
            </a:pPr>
            <a:r>
              <a:rPr sz="2200" spc="30" dirty="0">
                <a:solidFill>
                  <a:srgbClr val="292929"/>
                </a:solidFill>
                <a:latin typeface="Microsoft Sans Serif"/>
                <a:cs typeface="Microsoft Sans Serif"/>
              </a:rPr>
              <a:t>39A</a:t>
            </a:r>
            <a:r>
              <a:rPr sz="2200" spc="5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55" dirty="0">
                <a:solidFill>
                  <a:srgbClr val="292929"/>
                </a:solidFill>
                <a:latin typeface="Microsoft Sans Serif"/>
                <a:cs typeface="Microsoft Sans Serif"/>
              </a:rPr>
              <a:t> </a:t>
            </a:r>
            <a:r>
              <a:rPr sz="2200" spc="-65" dirty="0">
                <a:solidFill>
                  <a:srgbClr val="292929"/>
                </a:solidFill>
                <a:latin typeface="Microsoft Sans Serif"/>
                <a:cs typeface="Microsoft Sans Serif"/>
              </a:rPr>
              <a:t>sites.</a:t>
            </a:r>
            <a:endParaRPr sz="2200">
              <a:latin typeface="Microsoft Sans Serif"/>
              <a:cs typeface="Microsoft Sans Serif"/>
            </a:endParaRPr>
          </a:p>
        </p:txBody>
      </p:sp>
      <p:sp>
        <p:nvSpPr>
          <p:cNvPr id="3" name="object 3"/>
          <p:cNvSpPr txBox="1">
            <a:spLocks noGrp="1"/>
          </p:cNvSpPr>
          <p:nvPr>
            <p:ph type="title"/>
          </p:nvPr>
        </p:nvSpPr>
        <p:spPr>
          <a:xfrm>
            <a:off x="848994" y="418528"/>
            <a:ext cx="4732655"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0" dirty="0"/>
              <a:t> </a:t>
            </a:r>
            <a:r>
              <a:rPr spc="-180" dirty="0"/>
              <a:t>vs.</a:t>
            </a:r>
            <a:r>
              <a:rPr spc="105" dirty="0"/>
              <a:t> </a:t>
            </a:r>
            <a:r>
              <a:rPr spc="-160" dirty="0"/>
              <a:t>Launch</a:t>
            </a:r>
            <a:r>
              <a:rPr spc="95" dirty="0"/>
              <a:t> </a:t>
            </a:r>
            <a:r>
              <a:rPr spc="-130" dirty="0"/>
              <a:t>Site</a:t>
            </a:r>
          </a:p>
        </p:txBody>
      </p:sp>
      <p:pic>
        <p:nvPicPr>
          <p:cNvPr id="4" name="object 4"/>
          <p:cNvPicPr/>
          <p:nvPr/>
        </p:nvPicPr>
        <p:blipFill>
          <a:blip r:embed="rId2" cstate="print"/>
          <a:stretch>
            <a:fillRect/>
          </a:stretch>
        </p:blipFill>
        <p:spPr>
          <a:xfrm>
            <a:off x="756919" y="1361439"/>
            <a:ext cx="10678160" cy="238251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23</a:t>
            </a:fld>
            <a:endParaRPr spc="7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84997"/>
            <a:ext cx="5565140" cy="359346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15" dirty="0">
                <a:solidFill>
                  <a:srgbClr val="292929"/>
                </a:solidFill>
                <a:latin typeface="Microsoft Sans Serif"/>
                <a:cs typeface="Microsoft Sans Serif"/>
              </a:rPr>
              <a:t>biggest</a:t>
            </a:r>
            <a:r>
              <a:rPr sz="2200" spc="8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rates</a:t>
            </a:r>
            <a:r>
              <a:rPr sz="2200" spc="65" dirty="0">
                <a:solidFill>
                  <a:srgbClr val="292929"/>
                </a:solidFill>
                <a:latin typeface="Microsoft Sans Serif"/>
                <a:cs typeface="Microsoft Sans Serif"/>
              </a:rPr>
              <a:t> </a:t>
            </a:r>
            <a:r>
              <a:rPr sz="2200" spc="-75" dirty="0">
                <a:solidFill>
                  <a:srgbClr val="292929"/>
                </a:solidFill>
                <a:latin typeface="Microsoft Sans Serif"/>
                <a:cs typeface="Microsoft Sans Serif"/>
              </a:rPr>
              <a:t>happens</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55" dirty="0">
                <a:solidFill>
                  <a:srgbClr val="292929"/>
                </a:solidFill>
                <a:latin typeface="Microsoft Sans Serif"/>
                <a:cs typeface="Microsoft Sans Serif"/>
              </a:rPr>
              <a:t> </a:t>
            </a:r>
            <a:r>
              <a:rPr sz="2200" spc="-15" dirty="0">
                <a:solidFill>
                  <a:srgbClr val="292929"/>
                </a:solidFill>
                <a:latin typeface="Microsoft Sans Serif"/>
                <a:cs typeface="Microsoft Sans Serif"/>
              </a:rPr>
              <a:t>orbits:</a:t>
            </a:r>
            <a:endParaRPr sz="2200">
              <a:latin typeface="Microsoft Sans Serif"/>
              <a:cs typeface="Microsoft Sans Serif"/>
            </a:endParaRPr>
          </a:p>
          <a:p>
            <a:pPr marL="698500" lvl="1" indent="-228600">
              <a:lnSpc>
                <a:spcPct val="100000"/>
              </a:lnSpc>
              <a:spcBef>
                <a:spcPts val="1445"/>
              </a:spcBef>
              <a:buFont typeface="Arial MT"/>
              <a:buChar char="•"/>
              <a:tabLst>
                <a:tab pos="697865" algn="l"/>
                <a:tab pos="698500" algn="l"/>
              </a:tabLst>
            </a:pPr>
            <a:r>
              <a:rPr sz="1800" spc="-100" dirty="0">
                <a:solidFill>
                  <a:srgbClr val="292929"/>
                </a:solidFill>
                <a:latin typeface="Microsoft Sans Serif"/>
                <a:cs typeface="Microsoft Sans Serif"/>
              </a:rPr>
              <a:t>ES-L1;</a:t>
            </a:r>
            <a:endParaRPr sz="1800">
              <a:latin typeface="Microsoft Sans Serif"/>
              <a:cs typeface="Microsoft Sans Serif"/>
            </a:endParaRPr>
          </a:p>
          <a:p>
            <a:pPr marL="698500" lvl="1" indent="-228600">
              <a:lnSpc>
                <a:spcPct val="100000"/>
              </a:lnSpc>
              <a:spcBef>
                <a:spcPts val="1400"/>
              </a:spcBef>
              <a:buFont typeface="Arial MT"/>
              <a:buChar char="•"/>
              <a:tabLst>
                <a:tab pos="697865" algn="l"/>
                <a:tab pos="698500" algn="l"/>
              </a:tabLst>
            </a:pPr>
            <a:r>
              <a:rPr sz="1800" spc="-190" dirty="0">
                <a:solidFill>
                  <a:srgbClr val="292929"/>
                </a:solidFill>
                <a:latin typeface="Microsoft Sans Serif"/>
                <a:cs typeface="Microsoft Sans Serif"/>
              </a:rPr>
              <a:t>GEO;</a:t>
            </a:r>
            <a:endParaRPr sz="1800">
              <a:latin typeface="Microsoft Sans Serif"/>
              <a:cs typeface="Microsoft Sans Serif"/>
            </a:endParaRPr>
          </a:p>
          <a:p>
            <a:pPr marL="698500" lvl="1" indent="-228600">
              <a:lnSpc>
                <a:spcPct val="100000"/>
              </a:lnSpc>
              <a:spcBef>
                <a:spcPts val="1400"/>
              </a:spcBef>
              <a:buFont typeface="Arial MT"/>
              <a:buChar char="•"/>
              <a:tabLst>
                <a:tab pos="697865" algn="l"/>
                <a:tab pos="698500" algn="l"/>
              </a:tabLst>
            </a:pPr>
            <a:r>
              <a:rPr sz="1800" spc="-165" dirty="0">
                <a:solidFill>
                  <a:srgbClr val="292929"/>
                </a:solidFill>
                <a:latin typeface="Microsoft Sans Serif"/>
                <a:cs typeface="Microsoft Sans Serif"/>
              </a:rPr>
              <a:t>HE</a:t>
            </a:r>
            <a:r>
              <a:rPr sz="1800" spc="-180" dirty="0">
                <a:solidFill>
                  <a:srgbClr val="292929"/>
                </a:solidFill>
                <a:latin typeface="Microsoft Sans Serif"/>
                <a:cs typeface="Microsoft Sans Serif"/>
              </a:rPr>
              <a:t>O</a:t>
            </a:r>
            <a:r>
              <a:rPr sz="1800" spc="-90" dirty="0">
                <a:solidFill>
                  <a:srgbClr val="292929"/>
                </a:solidFill>
                <a:latin typeface="Microsoft Sans Serif"/>
                <a:cs typeface="Microsoft Sans Serif"/>
              </a:rPr>
              <a:t>;</a:t>
            </a:r>
            <a:r>
              <a:rPr sz="1800" spc="45" dirty="0">
                <a:solidFill>
                  <a:srgbClr val="292929"/>
                </a:solidFill>
                <a:latin typeface="Microsoft Sans Serif"/>
                <a:cs typeface="Microsoft Sans Serif"/>
              </a:rPr>
              <a:t> </a:t>
            </a:r>
            <a:r>
              <a:rPr sz="1800" spc="-60" dirty="0">
                <a:solidFill>
                  <a:srgbClr val="292929"/>
                </a:solidFill>
                <a:latin typeface="Microsoft Sans Serif"/>
                <a:cs typeface="Microsoft Sans Serif"/>
              </a:rPr>
              <a:t>and</a:t>
            </a:r>
            <a:endParaRPr sz="1800">
              <a:latin typeface="Microsoft Sans Serif"/>
              <a:cs typeface="Microsoft Sans Serif"/>
            </a:endParaRPr>
          </a:p>
          <a:p>
            <a:pPr marL="698500" lvl="1" indent="-228600">
              <a:lnSpc>
                <a:spcPct val="100000"/>
              </a:lnSpc>
              <a:spcBef>
                <a:spcPts val="1405"/>
              </a:spcBef>
              <a:buFont typeface="Arial MT"/>
              <a:buChar char="•"/>
              <a:tabLst>
                <a:tab pos="697865" algn="l"/>
                <a:tab pos="698500" algn="l"/>
              </a:tabLst>
            </a:pPr>
            <a:r>
              <a:rPr sz="1800" spc="-185" dirty="0">
                <a:solidFill>
                  <a:srgbClr val="292929"/>
                </a:solidFill>
                <a:latin typeface="Microsoft Sans Serif"/>
                <a:cs typeface="Microsoft Sans Serif"/>
              </a:rPr>
              <a:t>SSO.</a:t>
            </a:r>
            <a:endParaRPr sz="1800">
              <a:latin typeface="Microsoft Sans Serif"/>
              <a:cs typeface="Microsoft Sans Serif"/>
            </a:endParaRPr>
          </a:p>
          <a:p>
            <a:pPr marL="241300" indent="-228600">
              <a:lnSpc>
                <a:spcPct val="100000"/>
              </a:lnSpc>
              <a:spcBef>
                <a:spcPts val="1360"/>
              </a:spcBef>
              <a:buFont typeface="Arial MT"/>
              <a:buChar char="•"/>
              <a:tabLst>
                <a:tab pos="240665" algn="l"/>
                <a:tab pos="241300" algn="l"/>
              </a:tabLst>
            </a:pPr>
            <a:r>
              <a:rPr sz="2200" spc="-45" dirty="0">
                <a:solidFill>
                  <a:srgbClr val="292929"/>
                </a:solidFill>
                <a:latin typeface="Microsoft Sans Serif"/>
                <a:cs typeface="Microsoft Sans Serif"/>
              </a:rPr>
              <a:t>Followed</a:t>
            </a:r>
            <a:r>
              <a:rPr sz="2200" spc="50" dirty="0">
                <a:solidFill>
                  <a:srgbClr val="292929"/>
                </a:solidFill>
                <a:latin typeface="Microsoft Sans Serif"/>
                <a:cs typeface="Microsoft Sans Serif"/>
              </a:rPr>
              <a:t> </a:t>
            </a:r>
            <a:r>
              <a:rPr sz="2200" spc="-65" dirty="0">
                <a:solidFill>
                  <a:srgbClr val="292929"/>
                </a:solidFill>
                <a:latin typeface="Microsoft Sans Serif"/>
                <a:cs typeface="Microsoft Sans Serif"/>
              </a:rPr>
              <a:t>by:</a:t>
            </a:r>
            <a:endParaRPr sz="2200">
              <a:latin typeface="Microsoft Sans Serif"/>
              <a:cs typeface="Microsoft Sans Serif"/>
            </a:endParaRPr>
          </a:p>
          <a:p>
            <a:pPr marL="698500" lvl="1" indent="-228600">
              <a:lnSpc>
                <a:spcPct val="100000"/>
              </a:lnSpc>
              <a:spcBef>
                <a:spcPts val="1440"/>
              </a:spcBef>
              <a:buFont typeface="Arial MT"/>
              <a:buChar char="•"/>
              <a:tabLst>
                <a:tab pos="697865" algn="l"/>
                <a:tab pos="698500" algn="l"/>
              </a:tabLst>
            </a:pPr>
            <a:r>
              <a:rPr sz="1800" spc="-145" dirty="0">
                <a:solidFill>
                  <a:srgbClr val="292929"/>
                </a:solidFill>
                <a:latin typeface="Microsoft Sans Serif"/>
                <a:cs typeface="Microsoft Sans Serif"/>
              </a:rPr>
              <a:t>VLEO</a:t>
            </a:r>
            <a:r>
              <a:rPr sz="1800" spc="40" dirty="0">
                <a:solidFill>
                  <a:srgbClr val="292929"/>
                </a:solidFill>
                <a:latin typeface="Microsoft Sans Serif"/>
                <a:cs typeface="Microsoft Sans Serif"/>
              </a:rPr>
              <a:t> </a:t>
            </a:r>
            <a:r>
              <a:rPr sz="1800" spc="-70" dirty="0">
                <a:solidFill>
                  <a:srgbClr val="292929"/>
                </a:solidFill>
                <a:latin typeface="Microsoft Sans Serif"/>
                <a:cs typeface="Microsoft Sans Serif"/>
              </a:rPr>
              <a:t>(above</a:t>
            </a:r>
            <a:r>
              <a:rPr sz="1800" spc="40" dirty="0">
                <a:solidFill>
                  <a:srgbClr val="292929"/>
                </a:solidFill>
                <a:latin typeface="Microsoft Sans Serif"/>
                <a:cs typeface="Microsoft Sans Serif"/>
              </a:rPr>
              <a:t> </a:t>
            </a:r>
            <a:r>
              <a:rPr sz="1800" spc="-5" dirty="0">
                <a:solidFill>
                  <a:srgbClr val="292929"/>
                </a:solidFill>
                <a:latin typeface="Microsoft Sans Serif"/>
                <a:cs typeface="Microsoft Sans Serif"/>
              </a:rPr>
              <a:t>80%);</a:t>
            </a:r>
            <a:r>
              <a:rPr sz="1800" spc="50"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endParaRPr sz="1800">
              <a:latin typeface="Microsoft Sans Serif"/>
              <a:cs typeface="Microsoft Sans Serif"/>
            </a:endParaRPr>
          </a:p>
          <a:p>
            <a:pPr marL="698500" lvl="1" indent="-228600">
              <a:lnSpc>
                <a:spcPct val="100000"/>
              </a:lnSpc>
              <a:spcBef>
                <a:spcPts val="1400"/>
              </a:spcBef>
              <a:buFont typeface="Arial MT"/>
              <a:buChar char="•"/>
              <a:tabLst>
                <a:tab pos="697865" algn="l"/>
                <a:tab pos="698500" algn="l"/>
              </a:tabLst>
            </a:pPr>
            <a:r>
              <a:rPr sz="1800" spc="-125" dirty="0">
                <a:solidFill>
                  <a:srgbClr val="292929"/>
                </a:solidFill>
                <a:latin typeface="Microsoft Sans Serif"/>
                <a:cs typeface="Microsoft Sans Serif"/>
              </a:rPr>
              <a:t>LFO</a:t>
            </a:r>
            <a:r>
              <a:rPr sz="1800" spc="25" dirty="0">
                <a:solidFill>
                  <a:srgbClr val="292929"/>
                </a:solidFill>
                <a:latin typeface="Microsoft Sans Serif"/>
                <a:cs typeface="Microsoft Sans Serif"/>
              </a:rPr>
              <a:t> </a:t>
            </a:r>
            <a:r>
              <a:rPr sz="1800" spc="-70" dirty="0">
                <a:solidFill>
                  <a:srgbClr val="292929"/>
                </a:solidFill>
                <a:latin typeface="Microsoft Sans Serif"/>
                <a:cs typeface="Microsoft Sans Serif"/>
              </a:rPr>
              <a:t>(above</a:t>
            </a:r>
            <a:r>
              <a:rPr sz="1800" spc="35" dirty="0">
                <a:solidFill>
                  <a:srgbClr val="292929"/>
                </a:solidFill>
                <a:latin typeface="Microsoft Sans Serif"/>
                <a:cs typeface="Microsoft Sans Serif"/>
              </a:rPr>
              <a:t> </a:t>
            </a:r>
            <a:r>
              <a:rPr sz="1800" spc="-5" dirty="0">
                <a:solidFill>
                  <a:srgbClr val="292929"/>
                </a:solidFill>
                <a:latin typeface="Microsoft Sans Serif"/>
                <a:cs typeface="Microsoft Sans Serif"/>
              </a:rPr>
              <a:t>70%).</a:t>
            </a:r>
            <a:endParaRPr sz="1800">
              <a:latin typeface="Microsoft Sans Serif"/>
              <a:cs typeface="Microsoft Sans Serif"/>
            </a:endParaRPr>
          </a:p>
        </p:txBody>
      </p:sp>
      <p:sp>
        <p:nvSpPr>
          <p:cNvPr id="3" name="object 3"/>
          <p:cNvSpPr txBox="1">
            <a:spLocks noGrp="1"/>
          </p:cNvSpPr>
          <p:nvPr>
            <p:ph type="title"/>
          </p:nvPr>
        </p:nvSpPr>
        <p:spPr>
          <a:xfrm>
            <a:off x="848994" y="418782"/>
            <a:ext cx="5542280" cy="589915"/>
          </a:xfrm>
          <a:prstGeom prst="rect">
            <a:avLst/>
          </a:prstGeom>
        </p:spPr>
        <p:txBody>
          <a:bodyPr vert="horz" wrap="square" lIns="0" tIns="12700" rIns="0" bIns="0" rtlCol="0">
            <a:spAutoFit/>
          </a:bodyPr>
          <a:lstStyle/>
          <a:p>
            <a:pPr marL="12700">
              <a:lnSpc>
                <a:spcPct val="100000"/>
              </a:lnSpc>
              <a:spcBef>
                <a:spcPts val="100"/>
              </a:spcBef>
            </a:pPr>
            <a:r>
              <a:rPr spc="-250" dirty="0"/>
              <a:t>Success</a:t>
            </a:r>
            <a:r>
              <a:rPr spc="120" dirty="0"/>
              <a:t> </a:t>
            </a:r>
            <a:r>
              <a:rPr spc="-210" dirty="0"/>
              <a:t>Rate</a:t>
            </a:r>
            <a:r>
              <a:rPr spc="125" dirty="0"/>
              <a:t> </a:t>
            </a:r>
            <a:r>
              <a:rPr spc="-180" dirty="0"/>
              <a:t>vs.</a:t>
            </a:r>
            <a:r>
              <a:rPr spc="125" dirty="0"/>
              <a:t> </a:t>
            </a:r>
            <a:r>
              <a:rPr spc="-10" dirty="0"/>
              <a:t>Orbit</a:t>
            </a:r>
            <a:r>
              <a:rPr spc="114" dirty="0"/>
              <a:t> </a:t>
            </a:r>
            <a:r>
              <a:rPr spc="-185" dirty="0"/>
              <a:t>Type</a:t>
            </a:r>
          </a:p>
        </p:txBody>
      </p:sp>
      <p:pic>
        <p:nvPicPr>
          <p:cNvPr id="4" name="object 4"/>
          <p:cNvPicPr/>
          <p:nvPr/>
        </p:nvPicPr>
        <p:blipFill>
          <a:blip r:embed="rId2" cstate="print"/>
          <a:stretch>
            <a:fillRect/>
          </a:stretch>
        </p:blipFill>
        <p:spPr>
          <a:xfrm>
            <a:off x="7741919" y="1869439"/>
            <a:ext cx="3543300" cy="26670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24</a:t>
            </a:fld>
            <a:endParaRPr spc="7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087379"/>
            <a:ext cx="9236075" cy="1386840"/>
          </a:xfrm>
          <a:prstGeom prst="rect">
            <a:avLst/>
          </a:prstGeom>
        </p:spPr>
        <p:txBody>
          <a:bodyPr vert="horz" wrap="square" lIns="0" tIns="189865" rIns="0" bIns="0" rtlCol="0">
            <a:spAutoFit/>
          </a:bodyPr>
          <a:lstStyle/>
          <a:p>
            <a:pPr marL="241300" indent="-228600">
              <a:lnSpc>
                <a:spcPct val="100000"/>
              </a:lnSpc>
              <a:spcBef>
                <a:spcPts val="1495"/>
              </a:spcBef>
              <a:buFont typeface="Arial MT"/>
              <a:buChar char="•"/>
              <a:tabLst>
                <a:tab pos="240665" algn="l"/>
                <a:tab pos="241300" algn="l"/>
              </a:tabLst>
            </a:pPr>
            <a:r>
              <a:rPr sz="2200" spc="-45" dirty="0">
                <a:solidFill>
                  <a:srgbClr val="292929"/>
                </a:solidFill>
                <a:latin typeface="Microsoft Sans Serif"/>
                <a:cs typeface="Microsoft Sans Serif"/>
              </a:rPr>
              <a:t>Apparently,</a:t>
            </a:r>
            <a:r>
              <a:rPr sz="2200" spc="7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rate</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improved</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time</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all</a:t>
            </a:r>
            <a:r>
              <a:rPr sz="2200" spc="65" dirty="0">
                <a:solidFill>
                  <a:srgbClr val="292929"/>
                </a:solidFill>
                <a:latin typeface="Microsoft Sans Serif"/>
                <a:cs typeface="Microsoft Sans Serif"/>
              </a:rPr>
              <a:t> </a:t>
            </a:r>
            <a:r>
              <a:rPr sz="2200" spc="-15" dirty="0">
                <a:solidFill>
                  <a:srgbClr val="292929"/>
                </a:solidFill>
                <a:latin typeface="Microsoft Sans Serif"/>
                <a:cs typeface="Microsoft Sans Serif"/>
              </a:rPr>
              <a:t>orbits;</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180" dirty="0">
                <a:solidFill>
                  <a:srgbClr val="292929"/>
                </a:solidFill>
                <a:latin typeface="Microsoft Sans Serif"/>
                <a:cs typeface="Microsoft Sans Serif"/>
              </a:rPr>
              <a:t>VLEO</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orbit</a:t>
            </a:r>
            <a:r>
              <a:rPr sz="2200" spc="8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seems</a:t>
            </a:r>
            <a:r>
              <a:rPr sz="2200" spc="7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60" dirty="0">
                <a:solidFill>
                  <a:srgbClr val="292929"/>
                </a:solidFill>
                <a:latin typeface="Microsoft Sans Serif"/>
                <a:cs typeface="Microsoft Sans Serif"/>
              </a:rPr>
              <a:t> </a:t>
            </a:r>
            <a:r>
              <a:rPr sz="2200" spc="-80" dirty="0">
                <a:solidFill>
                  <a:srgbClr val="292929"/>
                </a:solidFill>
                <a:latin typeface="Microsoft Sans Serif"/>
                <a:cs typeface="Microsoft Sans Serif"/>
              </a:rPr>
              <a:t>new</a:t>
            </a:r>
            <a:r>
              <a:rPr sz="2200" spc="100" dirty="0">
                <a:solidFill>
                  <a:srgbClr val="292929"/>
                </a:solidFill>
                <a:latin typeface="Microsoft Sans Serif"/>
                <a:cs typeface="Microsoft Sans Serif"/>
              </a:rPr>
              <a:t> </a:t>
            </a:r>
            <a:r>
              <a:rPr sz="2200" spc="-80" dirty="0">
                <a:solidFill>
                  <a:srgbClr val="292929"/>
                </a:solidFill>
                <a:latin typeface="Microsoft Sans Serif"/>
                <a:cs typeface="Microsoft Sans Serif"/>
              </a:rPr>
              <a:t>business</a:t>
            </a:r>
            <a:r>
              <a:rPr sz="2200" spc="70" dirty="0">
                <a:solidFill>
                  <a:srgbClr val="292929"/>
                </a:solidFill>
                <a:latin typeface="Microsoft Sans Serif"/>
                <a:cs typeface="Microsoft Sans Serif"/>
              </a:rPr>
              <a:t> </a:t>
            </a:r>
            <a:r>
              <a:rPr sz="2200" spc="-10" dirty="0">
                <a:solidFill>
                  <a:srgbClr val="292929"/>
                </a:solidFill>
                <a:latin typeface="Microsoft Sans Serif"/>
                <a:cs typeface="Microsoft Sans Serif"/>
              </a:rPr>
              <a:t>opportunity,</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due</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recent</a:t>
            </a:r>
            <a:r>
              <a:rPr sz="2200" spc="95" dirty="0">
                <a:solidFill>
                  <a:srgbClr val="292929"/>
                </a:solidFill>
                <a:latin typeface="Microsoft Sans Serif"/>
                <a:cs typeface="Microsoft Sans Serif"/>
              </a:rPr>
              <a:t> </a:t>
            </a:r>
            <a:r>
              <a:rPr sz="2200" spc="-90" dirty="0">
                <a:solidFill>
                  <a:srgbClr val="292929"/>
                </a:solidFill>
                <a:latin typeface="Microsoft Sans Serif"/>
                <a:cs typeface="Microsoft Sans Serif"/>
              </a:rPr>
              <a:t>increase</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90" dirty="0">
                <a:solidFill>
                  <a:srgbClr val="292929"/>
                </a:solidFill>
                <a:latin typeface="Microsoft Sans Serif"/>
                <a:cs typeface="Microsoft Sans Serif"/>
              </a:rPr>
              <a:t> </a:t>
            </a:r>
            <a:r>
              <a:rPr sz="2200" spc="-10" dirty="0">
                <a:solidFill>
                  <a:srgbClr val="292929"/>
                </a:solidFill>
                <a:latin typeface="Microsoft Sans Serif"/>
                <a:cs typeface="Microsoft Sans Serif"/>
              </a:rPr>
              <a:t>its</a:t>
            </a:r>
            <a:endParaRPr sz="2200">
              <a:latin typeface="Microsoft Sans Serif"/>
              <a:cs typeface="Microsoft Sans Serif"/>
            </a:endParaRPr>
          </a:p>
          <a:p>
            <a:pPr marL="241300">
              <a:lnSpc>
                <a:spcPct val="100000"/>
              </a:lnSpc>
            </a:pPr>
            <a:r>
              <a:rPr sz="2200" spc="-70" dirty="0">
                <a:solidFill>
                  <a:srgbClr val="292929"/>
                </a:solidFill>
                <a:latin typeface="Microsoft Sans Serif"/>
                <a:cs typeface="Microsoft Sans Serif"/>
              </a:rPr>
              <a:t>frequency.</a:t>
            </a:r>
            <a:endParaRPr sz="2200">
              <a:latin typeface="Microsoft Sans Serif"/>
              <a:cs typeface="Microsoft Sans Serif"/>
            </a:endParaRPr>
          </a:p>
        </p:txBody>
      </p:sp>
      <p:sp>
        <p:nvSpPr>
          <p:cNvPr id="3" name="object 3"/>
          <p:cNvSpPr txBox="1">
            <a:spLocks noGrp="1"/>
          </p:cNvSpPr>
          <p:nvPr>
            <p:ph type="title"/>
          </p:nvPr>
        </p:nvSpPr>
        <p:spPr>
          <a:xfrm>
            <a:off x="848994" y="418782"/>
            <a:ext cx="5824220" cy="589915"/>
          </a:xfrm>
          <a:prstGeom prst="rect">
            <a:avLst/>
          </a:prstGeom>
        </p:spPr>
        <p:txBody>
          <a:bodyPr vert="horz" wrap="square" lIns="0" tIns="12700" rIns="0" bIns="0" rtlCol="0">
            <a:spAutoFit/>
          </a:bodyPr>
          <a:lstStyle/>
          <a:p>
            <a:pPr marL="12700">
              <a:lnSpc>
                <a:spcPct val="100000"/>
              </a:lnSpc>
              <a:spcBef>
                <a:spcPts val="100"/>
              </a:spcBef>
            </a:pPr>
            <a:r>
              <a:rPr spc="-25" dirty="0"/>
              <a:t>Flight</a:t>
            </a:r>
            <a:r>
              <a:rPr spc="135" dirty="0"/>
              <a:t> </a:t>
            </a:r>
            <a:r>
              <a:rPr spc="-120" dirty="0"/>
              <a:t>Number</a:t>
            </a:r>
            <a:r>
              <a:rPr spc="130" dirty="0"/>
              <a:t> </a:t>
            </a:r>
            <a:r>
              <a:rPr spc="-180" dirty="0"/>
              <a:t>vs.</a:t>
            </a:r>
            <a:r>
              <a:rPr spc="120" dirty="0"/>
              <a:t> </a:t>
            </a:r>
            <a:r>
              <a:rPr spc="-10" dirty="0"/>
              <a:t>Orbit</a:t>
            </a:r>
            <a:r>
              <a:rPr spc="145" dirty="0"/>
              <a:t> </a:t>
            </a:r>
            <a:r>
              <a:rPr spc="-185" dirty="0"/>
              <a:t>Type</a:t>
            </a:r>
          </a:p>
        </p:txBody>
      </p:sp>
      <p:pic>
        <p:nvPicPr>
          <p:cNvPr id="4" name="object 4"/>
          <p:cNvPicPr/>
          <p:nvPr/>
        </p:nvPicPr>
        <p:blipFill>
          <a:blip r:embed="rId2" cstate="print"/>
          <a:stretch>
            <a:fillRect/>
          </a:stretch>
        </p:blipFill>
        <p:spPr>
          <a:xfrm>
            <a:off x="769619" y="1597660"/>
            <a:ext cx="10688320" cy="237998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25</a:t>
            </a:fld>
            <a:endParaRPr spc="7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3662731"/>
            <a:ext cx="9758680" cy="1566545"/>
          </a:xfrm>
          <a:prstGeom prst="rect">
            <a:avLst/>
          </a:prstGeom>
        </p:spPr>
        <p:txBody>
          <a:bodyPr vert="horz" wrap="square" lIns="0" tIns="191135" rIns="0" bIns="0" rtlCol="0">
            <a:spAutoFit/>
          </a:bodyPr>
          <a:lstStyle/>
          <a:p>
            <a:pPr marL="241300" indent="-228600">
              <a:lnSpc>
                <a:spcPct val="100000"/>
              </a:lnSpc>
              <a:spcBef>
                <a:spcPts val="1505"/>
              </a:spcBef>
              <a:buFont typeface="Arial MT"/>
              <a:buChar char="•"/>
              <a:tabLst>
                <a:tab pos="240665" algn="l"/>
                <a:tab pos="241300" algn="l"/>
              </a:tabLst>
            </a:pPr>
            <a:r>
              <a:rPr sz="2200" spc="-40" dirty="0">
                <a:solidFill>
                  <a:srgbClr val="292929"/>
                </a:solidFill>
                <a:latin typeface="Microsoft Sans Serif"/>
                <a:cs typeface="Microsoft Sans Serif"/>
              </a:rPr>
              <a:t>Apparently,</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there</a:t>
            </a:r>
            <a:r>
              <a:rPr sz="2200" spc="85" dirty="0">
                <a:solidFill>
                  <a:srgbClr val="292929"/>
                </a:solidFill>
                <a:latin typeface="Microsoft Sans Serif"/>
                <a:cs typeface="Microsoft Sans Serif"/>
              </a:rPr>
              <a:t> </a:t>
            </a:r>
            <a:r>
              <a:rPr sz="2200" spc="-65" dirty="0">
                <a:solidFill>
                  <a:srgbClr val="292929"/>
                </a:solidFill>
                <a:latin typeface="Microsoft Sans Serif"/>
                <a:cs typeface="Microsoft Sans Serif"/>
              </a:rPr>
              <a:t>is</a:t>
            </a:r>
            <a:r>
              <a:rPr sz="2200" spc="95" dirty="0">
                <a:solidFill>
                  <a:srgbClr val="292929"/>
                </a:solidFill>
                <a:latin typeface="Microsoft Sans Serif"/>
                <a:cs typeface="Microsoft Sans Serif"/>
              </a:rPr>
              <a:t> </a:t>
            </a:r>
            <a:r>
              <a:rPr sz="2200" spc="-40" dirty="0">
                <a:solidFill>
                  <a:srgbClr val="292929"/>
                </a:solidFill>
                <a:latin typeface="Microsoft Sans Serif"/>
                <a:cs typeface="Microsoft Sans Serif"/>
              </a:rPr>
              <a:t>no</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relation</a:t>
            </a:r>
            <a:r>
              <a:rPr sz="2200" spc="5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80" dirty="0">
                <a:solidFill>
                  <a:srgbClr val="292929"/>
                </a:solidFill>
                <a:latin typeface="Microsoft Sans Serif"/>
                <a:cs typeface="Microsoft Sans Serif"/>
              </a:rPr>
              <a:t> </a:t>
            </a:r>
            <a:r>
              <a:rPr sz="2200" spc="-55" dirty="0">
                <a:solidFill>
                  <a:srgbClr val="292929"/>
                </a:solidFill>
                <a:latin typeface="Microsoft Sans Serif"/>
                <a:cs typeface="Microsoft Sans Serif"/>
              </a:rPr>
              <a:t>payload</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9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rate</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orbit</a:t>
            </a:r>
            <a:r>
              <a:rPr sz="2200" spc="65" dirty="0">
                <a:solidFill>
                  <a:srgbClr val="292929"/>
                </a:solidFill>
                <a:latin typeface="Microsoft Sans Serif"/>
                <a:cs typeface="Microsoft Sans Serif"/>
              </a:rPr>
              <a:t> </a:t>
            </a:r>
            <a:r>
              <a:rPr sz="2200" spc="-215" dirty="0">
                <a:solidFill>
                  <a:srgbClr val="292929"/>
                </a:solidFill>
                <a:latin typeface="Microsoft Sans Serif"/>
                <a:cs typeface="Microsoft Sans Serif"/>
              </a:rPr>
              <a:t>GTO;</a:t>
            </a:r>
            <a:endParaRPr sz="2200">
              <a:latin typeface="Microsoft Sans Serif"/>
              <a:cs typeface="Microsoft Sans Serif"/>
            </a:endParaRPr>
          </a:p>
          <a:p>
            <a:pPr marL="241300" indent="-228600">
              <a:lnSpc>
                <a:spcPct val="100000"/>
              </a:lnSpc>
              <a:spcBef>
                <a:spcPts val="1405"/>
              </a:spcBef>
              <a:buFont typeface="Arial MT"/>
              <a:buChar char="•"/>
              <a:tabLst>
                <a:tab pos="240665" algn="l"/>
                <a:tab pos="241300" algn="l"/>
              </a:tabLst>
            </a:pPr>
            <a:r>
              <a:rPr sz="2200" spc="-245" dirty="0">
                <a:solidFill>
                  <a:srgbClr val="292929"/>
                </a:solidFill>
                <a:latin typeface="Microsoft Sans Serif"/>
                <a:cs typeface="Microsoft Sans Serif"/>
              </a:rPr>
              <a:t>ISS</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orbit</a:t>
            </a:r>
            <a:r>
              <a:rPr sz="2200" spc="90" dirty="0">
                <a:solidFill>
                  <a:srgbClr val="292929"/>
                </a:solidFill>
                <a:latin typeface="Microsoft Sans Serif"/>
                <a:cs typeface="Microsoft Sans Serif"/>
              </a:rPr>
              <a:t> </a:t>
            </a:r>
            <a:r>
              <a:rPr sz="2200" spc="-120" dirty="0">
                <a:solidFill>
                  <a:srgbClr val="292929"/>
                </a:solidFill>
                <a:latin typeface="Microsoft Sans Serif"/>
                <a:cs typeface="Microsoft Sans Serif"/>
              </a:rPr>
              <a:t>has</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widest</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range</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5"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80" dirty="0">
                <a:solidFill>
                  <a:srgbClr val="292929"/>
                </a:solidFill>
                <a:latin typeface="Microsoft Sans Serif"/>
                <a:cs typeface="Microsoft Sans Serif"/>
              </a:rPr>
              <a:t> </a:t>
            </a:r>
            <a:r>
              <a:rPr sz="2200" dirty="0">
                <a:solidFill>
                  <a:srgbClr val="292929"/>
                </a:solidFill>
                <a:latin typeface="Microsoft Sans Serif"/>
                <a:cs typeface="Microsoft Sans Serif"/>
              </a:rPr>
              <a:t>good</a:t>
            </a:r>
            <a:r>
              <a:rPr sz="2200" spc="55" dirty="0">
                <a:solidFill>
                  <a:srgbClr val="292929"/>
                </a:solidFill>
                <a:latin typeface="Microsoft Sans Serif"/>
                <a:cs typeface="Microsoft Sans Serif"/>
              </a:rPr>
              <a:t> </a:t>
            </a:r>
            <a:r>
              <a:rPr sz="2200" spc="-40" dirty="0">
                <a:solidFill>
                  <a:srgbClr val="292929"/>
                </a:solidFill>
                <a:latin typeface="Microsoft Sans Serif"/>
                <a:cs typeface="Microsoft Sans Serif"/>
              </a:rPr>
              <a:t>rate</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5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110" dirty="0">
                <a:solidFill>
                  <a:srgbClr val="292929"/>
                </a:solidFill>
                <a:latin typeface="Microsoft Sans Serif"/>
                <a:cs typeface="Microsoft Sans Serif"/>
              </a:rPr>
              <a:t>There</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few</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dirty="0">
                <a:solidFill>
                  <a:srgbClr val="292929"/>
                </a:solidFill>
                <a:latin typeface="Microsoft Sans Serif"/>
                <a:cs typeface="Microsoft Sans Serif"/>
              </a:rPr>
              <a:t>orbits</a:t>
            </a:r>
            <a:r>
              <a:rPr sz="2200" spc="70" dirty="0">
                <a:solidFill>
                  <a:srgbClr val="292929"/>
                </a:solidFill>
                <a:latin typeface="Microsoft Sans Serif"/>
                <a:cs typeface="Microsoft Sans Serif"/>
              </a:rPr>
              <a:t> </a:t>
            </a:r>
            <a:r>
              <a:rPr sz="2200" spc="-245" dirty="0">
                <a:solidFill>
                  <a:srgbClr val="292929"/>
                </a:solidFill>
                <a:latin typeface="Microsoft Sans Serif"/>
                <a:cs typeface="Microsoft Sans Serif"/>
              </a:rPr>
              <a:t>SO</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0" dirty="0">
                <a:solidFill>
                  <a:srgbClr val="292929"/>
                </a:solidFill>
                <a:latin typeface="Microsoft Sans Serif"/>
                <a:cs typeface="Microsoft Sans Serif"/>
              </a:rPr>
              <a:t> </a:t>
            </a:r>
            <a:r>
              <a:rPr sz="2200" spc="-229" dirty="0">
                <a:solidFill>
                  <a:srgbClr val="292929"/>
                </a:solidFill>
                <a:latin typeface="Microsoft Sans Serif"/>
                <a:cs typeface="Microsoft Sans Serif"/>
              </a:rPr>
              <a:t>GEO.</a:t>
            </a:r>
            <a:endParaRPr sz="2200">
              <a:latin typeface="Microsoft Sans Serif"/>
              <a:cs typeface="Microsoft Sans Serif"/>
            </a:endParaRPr>
          </a:p>
        </p:txBody>
      </p:sp>
      <p:sp>
        <p:nvSpPr>
          <p:cNvPr id="3" name="object 3"/>
          <p:cNvSpPr txBox="1">
            <a:spLocks noGrp="1"/>
          </p:cNvSpPr>
          <p:nvPr>
            <p:ph type="title"/>
          </p:nvPr>
        </p:nvSpPr>
        <p:spPr>
          <a:xfrm>
            <a:off x="848994" y="418782"/>
            <a:ext cx="4536440"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4" dirty="0"/>
              <a:t> </a:t>
            </a:r>
            <a:r>
              <a:rPr spc="-180" dirty="0"/>
              <a:t>vs.</a:t>
            </a:r>
            <a:r>
              <a:rPr spc="110" dirty="0"/>
              <a:t> </a:t>
            </a:r>
            <a:r>
              <a:rPr spc="-10" dirty="0"/>
              <a:t>Orbit</a:t>
            </a:r>
            <a:r>
              <a:rPr spc="140" dirty="0"/>
              <a:t> </a:t>
            </a:r>
            <a:r>
              <a:rPr spc="-185" dirty="0"/>
              <a:t>Type</a:t>
            </a:r>
          </a:p>
        </p:txBody>
      </p:sp>
      <p:pic>
        <p:nvPicPr>
          <p:cNvPr id="4" name="object 4"/>
          <p:cNvPicPr/>
          <p:nvPr/>
        </p:nvPicPr>
        <p:blipFill>
          <a:blip r:embed="rId2" cstate="print"/>
          <a:stretch>
            <a:fillRect/>
          </a:stretch>
        </p:blipFill>
        <p:spPr>
          <a:xfrm>
            <a:off x="769619" y="1442719"/>
            <a:ext cx="10688320" cy="238251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26</a:t>
            </a:fld>
            <a:endParaRPr spc="7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2085975"/>
            <a:ext cx="5510530" cy="188023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55" dirty="0">
                <a:solidFill>
                  <a:srgbClr val="292929"/>
                </a:solidFill>
                <a:latin typeface="Microsoft Sans Serif"/>
                <a:cs typeface="Microsoft Sans Serif"/>
              </a:rPr>
              <a:t>Success</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rate</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started</a:t>
            </a:r>
            <a:r>
              <a:rPr sz="2200" spc="60" dirty="0">
                <a:solidFill>
                  <a:srgbClr val="292929"/>
                </a:solidFill>
                <a:latin typeface="Microsoft Sans Serif"/>
                <a:cs typeface="Microsoft Sans Serif"/>
              </a:rPr>
              <a:t> </a:t>
            </a:r>
            <a:r>
              <a:rPr sz="2200" spc="-65" dirty="0">
                <a:solidFill>
                  <a:srgbClr val="292929"/>
                </a:solidFill>
                <a:latin typeface="Microsoft Sans Serif"/>
                <a:cs typeface="Microsoft Sans Serif"/>
              </a:rPr>
              <a:t>increasing</a:t>
            </a:r>
            <a:r>
              <a:rPr sz="2200" spc="95"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70" dirty="0">
                <a:solidFill>
                  <a:srgbClr val="292929"/>
                </a:solidFill>
                <a:latin typeface="Microsoft Sans Serif"/>
                <a:cs typeface="Microsoft Sans Serif"/>
              </a:rPr>
              <a:t> </a:t>
            </a:r>
            <a:r>
              <a:rPr sz="2200" spc="95" dirty="0">
                <a:solidFill>
                  <a:srgbClr val="292929"/>
                </a:solidFill>
                <a:latin typeface="Microsoft Sans Serif"/>
                <a:cs typeface="Microsoft Sans Serif"/>
              </a:rPr>
              <a:t>2013</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endParaRPr sz="2200">
              <a:latin typeface="Microsoft Sans Serif"/>
              <a:cs typeface="Microsoft Sans Serif"/>
            </a:endParaRPr>
          </a:p>
          <a:p>
            <a:pPr marL="241300">
              <a:lnSpc>
                <a:spcPct val="100000"/>
              </a:lnSpc>
            </a:pPr>
            <a:r>
              <a:rPr sz="2200" spc="-15" dirty="0">
                <a:solidFill>
                  <a:srgbClr val="292929"/>
                </a:solidFill>
                <a:latin typeface="Microsoft Sans Serif"/>
                <a:cs typeface="Microsoft Sans Serif"/>
              </a:rPr>
              <a:t>kept</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until</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2020;</a:t>
            </a:r>
            <a:endParaRPr sz="2200">
              <a:latin typeface="Microsoft Sans Serif"/>
              <a:cs typeface="Microsoft Sans Serif"/>
            </a:endParaRPr>
          </a:p>
          <a:p>
            <a:pPr marL="241300" marR="449580" indent="-228600">
              <a:lnSpc>
                <a:spcPct val="100000"/>
              </a:lnSpc>
              <a:spcBef>
                <a:spcPts val="1400"/>
              </a:spcBef>
              <a:buFont typeface="Arial MT"/>
              <a:buChar char="•"/>
              <a:tabLst>
                <a:tab pos="240665" algn="l"/>
                <a:tab pos="241300" algn="l"/>
              </a:tabLst>
            </a:pPr>
            <a:r>
              <a:rPr sz="2200" spc="-10" dirty="0">
                <a:solidFill>
                  <a:srgbClr val="292929"/>
                </a:solidFill>
                <a:latin typeface="Microsoft Sans Serif"/>
                <a:cs typeface="Microsoft Sans Serif"/>
              </a:rPr>
              <a:t>It</a:t>
            </a:r>
            <a:r>
              <a:rPr sz="2200" spc="7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seems</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6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first</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three</a:t>
            </a:r>
            <a:r>
              <a:rPr sz="2200" spc="75" dirty="0">
                <a:solidFill>
                  <a:srgbClr val="292929"/>
                </a:solidFill>
                <a:latin typeface="Microsoft Sans Serif"/>
                <a:cs typeface="Microsoft Sans Serif"/>
              </a:rPr>
              <a:t> </a:t>
            </a:r>
            <a:r>
              <a:rPr sz="2200" spc="-100" dirty="0">
                <a:solidFill>
                  <a:srgbClr val="292929"/>
                </a:solidFill>
                <a:latin typeface="Microsoft Sans Serif"/>
                <a:cs typeface="Microsoft Sans Serif"/>
              </a:rPr>
              <a:t>years</a:t>
            </a:r>
            <a:r>
              <a:rPr sz="2200" spc="90"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0" dirty="0">
                <a:solidFill>
                  <a:srgbClr val="292929"/>
                </a:solidFill>
                <a:latin typeface="Microsoft Sans Serif"/>
                <a:cs typeface="Microsoft Sans Serif"/>
              </a:rPr>
              <a:t> </a:t>
            </a:r>
            <a:r>
              <a:rPr sz="2200" spc="-145" dirty="0">
                <a:solidFill>
                  <a:srgbClr val="292929"/>
                </a:solidFill>
                <a:latin typeface="Microsoft Sans Serif"/>
                <a:cs typeface="Microsoft Sans Serif"/>
              </a:rPr>
              <a:t>a </a:t>
            </a:r>
            <a:r>
              <a:rPr sz="2200" spc="-570" dirty="0">
                <a:solidFill>
                  <a:srgbClr val="292929"/>
                </a:solidFill>
                <a:latin typeface="Microsoft Sans Serif"/>
                <a:cs typeface="Microsoft Sans Serif"/>
              </a:rPr>
              <a:t> </a:t>
            </a:r>
            <a:r>
              <a:rPr sz="2200" spc="-10" dirty="0">
                <a:solidFill>
                  <a:srgbClr val="292929"/>
                </a:solidFill>
                <a:latin typeface="Microsoft Sans Serif"/>
                <a:cs typeface="Microsoft Sans Serif"/>
              </a:rPr>
              <a:t>period</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adjusts</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improvement</a:t>
            </a:r>
            <a:r>
              <a:rPr sz="2200" spc="60" dirty="0">
                <a:solidFill>
                  <a:srgbClr val="292929"/>
                </a:solidFill>
                <a:latin typeface="Microsoft Sans Serif"/>
                <a:cs typeface="Microsoft Sans Serif"/>
              </a:rPr>
              <a:t> </a:t>
            </a:r>
            <a:r>
              <a:rPr sz="2200" spc="-5" dirty="0">
                <a:solidFill>
                  <a:srgbClr val="292929"/>
                </a:solidFill>
                <a:latin typeface="Microsoft Sans Serif"/>
                <a:cs typeface="Microsoft Sans Serif"/>
              </a:rPr>
              <a:t>of </a:t>
            </a:r>
            <a:r>
              <a:rPr sz="2200" dirty="0">
                <a:solidFill>
                  <a:srgbClr val="292929"/>
                </a:solidFill>
                <a:latin typeface="Microsoft Sans Serif"/>
                <a:cs typeface="Microsoft Sans Serif"/>
              </a:rPr>
              <a:t> </a:t>
            </a:r>
            <a:r>
              <a:rPr sz="2200" spc="-45" dirty="0">
                <a:solidFill>
                  <a:srgbClr val="292929"/>
                </a:solidFill>
                <a:latin typeface="Microsoft Sans Serif"/>
                <a:cs typeface="Microsoft Sans Serif"/>
              </a:rPr>
              <a:t>technology.</a:t>
            </a:r>
            <a:endParaRPr sz="2200">
              <a:latin typeface="Microsoft Sans Serif"/>
              <a:cs typeface="Microsoft Sans Serif"/>
            </a:endParaRPr>
          </a:p>
        </p:txBody>
      </p:sp>
      <p:sp>
        <p:nvSpPr>
          <p:cNvPr id="3" name="object 3"/>
          <p:cNvSpPr txBox="1">
            <a:spLocks noGrp="1"/>
          </p:cNvSpPr>
          <p:nvPr>
            <p:ph type="title"/>
          </p:nvPr>
        </p:nvSpPr>
        <p:spPr>
          <a:xfrm>
            <a:off x="848994" y="418528"/>
            <a:ext cx="5801995" cy="589915"/>
          </a:xfrm>
          <a:prstGeom prst="rect">
            <a:avLst/>
          </a:prstGeom>
        </p:spPr>
        <p:txBody>
          <a:bodyPr vert="horz" wrap="square" lIns="0" tIns="12700" rIns="0" bIns="0" rtlCol="0">
            <a:spAutoFit/>
          </a:bodyPr>
          <a:lstStyle/>
          <a:p>
            <a:pPr marL="12700">
              <a:lnSpc>
                <a:spcPct val="100000"/>
              </a:lnSpc>
              <a:spcBef>
                <a:spcPts val="100"/>
              </a:spcBef>
            </a:pPr>
            <a:r>
              <a:rPr spc="-160" dirty="0"/>
              <a:t>Launch</a:t>
            </a:r>
            <a:r>
              <a:rPr spc="125" dirty="0"/>
              <a:t> </a:t>
            </a:r>
            <a:r>
              <a:rPr spc="-250" dirty="0"/>
              <a:t>Success</a:t>
            </a:r>
            <a:r>
              <a:rPr spc="140" dirty="0"/>
              <a:t> </a:t>
            </a:r>
            <a:r>
              <a:rPr spc="-150" dirty="0"/>
              <a:t>Yearly</a:t>
            </a:r>
            <a:r>
              <a:rPr spc="100" dirty="0"/>
              <a:t> </a:t>
            </a:r>
            <a:r>
              <a:rPr spc="-130" dirty="0"/>
              <a:t>Trend</a:t>
            </a:r>
          </a:p>
        </p:txBody>
      </p:sp>
      <p:pic>
        <p:nvPicPr>
          <p:cNvPr id="4" name="object 4"/>
          <p:cNvPicPr/>
          <p:nvPr/>
        </p:nvPicPr>
        <p:blipFill>
          <a:blip r:embed="rId2" cstate="print"/>
          <a:stretch>
            <a:fillRect/>
          </a:stretch>
        </p:blipFill>
        <p:spPr>
          <a:xfrm>
            <a:off x="7741919" y="2070100"/>
            <a:ext cx="3543300" cy="249428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27</a:t>
            </a:fld>
            <a:endParaRPr spc="7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70611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45" dirty="0">
                <a:solidFill>
                  <a:srgbClr val="292929"/>
                </a:solidFill>
                <a:latin typeface="Microsoft Sans Serif"/>
                <a:cs typeface="Microsoft Sans Serif"/>
              </a:rPr>
              <a:t>According</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there</a:t>
            </a:r>
            <a:r>
              <a:rPr sz="2200" spc="7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four</a:t>
            </a:r>
            <a:r>
              <a:rPr sz="2200" spc="50"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sites:</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28</a:t>
            </a:fld>
            <a:endParaRPr spc="75" dirty="0"/>
          </a:p>
        </p:txBody>
      </p:sp>
      <p:sp>
        <p:nvSpPr>
          <p:cNvPr id="3" name="object 3"/>
          <p:cNvSpPr txBox="1"/>
          <p:nvPr/>
        </p:nvSpPr>
        <p:spPr>
          <a:xfrm>
            <a:off x="848994" y="4920932"/>
            <a:ext cx="9072880" cy="696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35" dirty="0">
                <a:solidFill>
                  <a:srgbClr val="292929"/>
                </a:solidFill>
                <a:latin typeface="Microsoft Sans Serif"/>
                <a:cs typeface="Microsoft Sans Serif"/>
              </a:rPr>
              <a:t>They</a:t>
            </a:r>
            <a:r>
              <a:rPr sz="2200" spc="8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obtained</a:t>
            </a:r>
            <a:r>
              <a:rPr sz="2200" spc="60"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90" dirty="0">
                <a:solidFill>
                  <a:srgbClr val="292929"/>
                </a:solidFill>
                <a:latin typeface="Microsoft Sans Serif"/>
                <a:cs typeface="Microsoft Sans Serif"/>
              </a:rPr>
              <a:t> </a:t>
            </a:r>
            <a:r>
              <a:rPr sz="2200" spc="-50" dirty="0">
                <a:solidFill>
                  <a:srgbClr val="292929"/>
                </a:solidFill>
                <a:latin typeface="Microsoft Sans Serif"/>
                <a:cs typeface="Microsoft Sans Serif"/>
              </a:rPr>
              <a:t>selecting</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unique</a:t>
            </a:r>
            <a:r>
              <a:rPr sz="2200" spc="100" dirty="0">
                <a:solidFill>
                  <a:srgbClr val="292929"/>
                </a:solidFill>
                <a:latin typeface="Microsoft Sans Serif"/>
                <a:cs typeface="Microsoft Sans Serif"/>
              </a:rPr>
              <a:t> </a:t>
            </a:r>
            <a:r>
              <a:rPr sz="2200" spc="-85" dirty="0">
                <a:solidFill>
                  <a:srgbClr val="292929"/>
                </a:solidFill>
                <a:latin typeface="Microsoft Sans Serif"/>
                <a:cs typeface="Microsoft Sans Serif"/>
              </a:rPr>
              <a:t>occurrences</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“launch_site”</a:t>
            </a:r>
            <a:r>
              <a:rPr sz="2200" spc="85" dirty="0">
                <a:solidFill>
                  <a:srgbClr val="292929"/>
                </a:solidFill>
                <a:latin typeface="Microsoft Sans Serif"/>
                <a:cs typeface="Microsoft Sans Serif"/>
              </a:rPr>
              <a:t> </a:t>
            </a:r>
            <a:r>
              <a:rPr sz="2200" spc="-90" dirty="0">
                <a:solidFill>
                  <a:srgbClr val="292929"/>
                </a:solidFill>
                <a:latin typeface="Microsoft Sans Serif"/>
                <a:cs typeface="Microsoft Sans Serif"/>
              </a:rPr>
              <a:t>values</a:t>
            </a:r>
            <a:endParaRPr sz="2200">
              <a:latin typeface="Microsoft Sans Serif"/>
              <a:cs typeface="Microsoft Sans Serif"/>
            </a:endParaRPr>
          </a:p>
          <a:p>
            <a:pPr marL="241300">
              <a:lnSpc>
                <a:spcPct val="100000"/>
              </a:lnSpc>
              <a:spcBef>
                <a:spcPts val="5"/>
              </a:spcBef>
            </a:pPr>
            <a:r>
              <a:rPr sz="2200" spc="-25" dirty="0">
                <a:solidFill>
                  <a:srgbClr val="292929"/>
                </a:solidFill>
                <a:latin typeface="Microsoft Sans Serif"/>
                <a:cs typeface="Microsoft Sans Serif"/>
              </a:rPr>
              <a:t>from</a:t>
            </a:r>
            <a:r>
              <a:rPr sz="2200" spc="3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dataset.</a:t>
            </a:r>
            <a:endParaRPr sz="2200">
              <a:latin typeface="Microsoft Sans Serif"/>
              <a:cs typeface="Microsoft Sans Serif"/>
            </a:endParaRPr>
          </a:p>
        </p:txBody>
      </p:sp>
      <p:sp>
        <p:nvSpPr>
          <p:cNvPr id="4" name="object 4"/>
          <p:cNvSpPr txBox="1">
            <a:spLocks noGrp="1"/>
          </p:cNvSpPr>
          <p:nvPr>
            <p:ph type="title"/>
          </p:nvPr>
        </p:nvSpPr>
        <p:spPr>
          <a:xfrm>
            <a:off x="848994" y="418528"/>
            <a:ext cx="4489450" cy="589915"/>
          </a:xfrm>
          <a:prstGeom prst="rect">
            <a:avLst/>
          </a:prstGeom>
        </p:spPr>
        <p:txBody>
          <a:bodyPr vert="horz" wrap="square" lIns="0" tIns="12700" rIns="0" bIns="0" rtlCol="0">
            <a:spAutoFit/>
          </a:bodyPr>
          <a:lstStyle/>
          <a:p>
            <a:pPr marL="12700">
              <a:lnSpc>
                <a:spcPct val="100000"/>
              </a:lnSpc>
              <a:spcBef>
                <a:spcPts val="100"/>
              </a:spcBef>
            </a:pPr>
            <a:r>
              <a:rPr spc="-25" dirty="0"/>
              <a:t>All</a:t>
            </a:r>
            <a:r>
              <a:rPr spc="100" dirty="0"/>
              <a:t> </a:t>
            </a:r>
            <a:r>
              <a:rPr spc="-160" dirty="0"/>
              <a:t>Launch</a:t>
            </a:r>
            <a:r>
              <a:rPr spc="120" dirty="0"/>
              <a:t> </a:t>
            </a:r>
            <a:r>
              <a:rPr spc="-130" dirty="0"/>
              <a:t>Site</a:t>
            </a:r>
            <a:r>
              <a:rPr spc="114" dirty="0"/>
              <a:t> </a:t>
            </a:r>
            <a:r>
              <a:rPr spc="-225" dirty="0"/>
              <a:t>Names</a:t>
            </a:r>
          </a:p>
        </p:txBody>
      </p:sp>
      <p:graphicFrame>
        <p:nvGraphicFramePr>
          <p:cNvPr id="5" name="object 5"/>
          <p:cNvGraphicFramePr>
            <a:graphicFrameLocks noGrp="1"/>
          </p:cNvGraphicFramePr>
          <p:nvPr/>
        </p:nvGraphicFramePr>
        <p:xfrm>
          <a:off x="1530603" y="2623185"/>
          <a:ext cx="1894205" cy="1854197"/>
        </p:xfrm>
        <a:graphic>
          <a:graphicData uri="http://schemas.openxmlformats.org/drawingml/2006/table">
            <a:tbl>
              <a:tblPr firstRow="1" bandRow="1">
                <a:tableStyleId>{2D5ABB26-0587-4C30-8999-92F81FD0307C}</a:tableStyleId>
              </a:tblPr>
              <a:tblGrid>
                <a:gridCol w="1894205">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10" dirty="0">
                          <a:solidFill>
                            <a:srgbClr val="FFFFFF"/>
                          </a:solidFill>
                          <a:latin typeface="Calibri"/>
                          <a:cs typeface="Calibri"/>
                        </a:rPr>
                        <a:t>Launch</a:t>
                      </a:r>
                      <a:r>
                        <a:rPr sz="1800" b="1" spc="-15" dirty="0">
                          <a:solidFill>
                            <a:srgbClr val="FFFFFF"/>
                          </a:solidFill>
                          <a:latin typeface="Calibri"/>
                          <a:cs typeface="Calibri"/>
                        </a:rPr>
                        <a:t> </a:t>
                      </a:r>
                      <a:r>
                        <a:rPr sz="1800" b="1" spc="-10" dirty="0">
                          <a:solidFill>
                            <a:srgbClr val="FFFFFF"/>
                          </a:solidFill>
                          <a:latin typeface="Calibri"/>
                          <a:cs typeface="Calibri"/>
                        </a:rPr>
                        <a:t>Site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10" dirty="0">
                          <a:latin typeface="Calibri"/>
                          <a:cs typeface="Calibri"/>
                        </a:rPr>
                        <a:t>CCAFS</a:t>
                      </a:r>
                      <a:r>
                        <a:rPr sz="1800" spc="-30" dirty="0">
                          <a:latin typeface="Calibri"/>
                          <a:cs typeface="Calibri"/>
                        </a:rPr>
                        <a:t> </a:t>
                      </a:r>
                      <a:r>
                        <a:rPr sz="1800" spc="-5" dirty="0">
                          <a:latin typeface="Calibri"/>
                          <a:cs typeface="Calibri"/>
                        </a:rPr>
                        <a:t>SLC-40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10" dirty="0">
                          <a:latin typeface="Calibri"/>
                          <a:cs typeface="Calibri"/>
                        </a:rPr>
                        <a:t>KSC</a:t>
                      </a:r>
                      <a:r>
                        <a:rPr sz="1800" spc="-35" dirty="0">
                          <a:latin typeface="Calibri"/>
                          <a:cs typeface="Calibri"/>
                        </a:rPr>
                        <a:t> </a:t>
                      </a:r>
                      <a:r>
                        <a:rPr sz="1800" dirty="0">
                          <a:latin typeface="Calibri"/>
                          <a:cs typeface="Calibri"/>
                        </a:rPr>
                        <a:t>LC-39A</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1440">
                        <a:lnSpc>
                          <a:spcPct val="100000"/>
                        </a:lnSpc>
                        <a:spcBef>
                          <a:spcPts val="270"/>
                        </a:spcBef>
                      </a:pPr>
                      <a:r>
                        <a:rPr sz="1800" spc="-25" dirty="0">
                          <a:latin typeface="Calibri"/>
                          <a:cs typeface="Calibri"/>
                        </a:rPr>
                        <a:t>VAFB </a:t>
                      </a:r>
                      <a:r>
                        <a:rPr sz="1800" spc="-5" dirty="0">
                          <a:latin typeface="Calibri"/>
                          <a:cs typeface="Calibri"/>
                        </a:rPr>
                        <a:t>SLC-4E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84644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05" dirty="0">
                <a:solidFill>
                  <a:srgbClr val="292929"/>
                </a:solidFill>
                <a:latin typeface="Microsoft Sans Serif"/>
                <a:cs typeface="Microsoft Sans Serif"/>
              </a:rPr>
              <a:t>5</a:t>
            </a:r>
            <a:r>
              <a:rPr sz="2200" spc="65" dirty="0">
                <a:solidFill>
                  <a:srgbClr val="292929"/>
                </a:solidFill>
                <a:latin typeface="Microsoft Sans Serif"/>
                <a:cs typeface="Microsoft Sans Serif"/>
              </a:rPr>
              <a:t> </a:t>
            </a:r>
            <a:r>
              <a:rPr sz="2200" spc="-55" dirty="0">
                <a:solidFill>
                  <a:srgbClr val="292929"/>
                </a:solidFill>
                <a:latin typeface="Microsoft Sans Serif"/>
                <a:cs typeface="Microsoft Sans Serif"/>
              </a:rPr>
              <a:t>records</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where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60" dirty="0">
                <a:solidFill>
                  <a:srgbClr val="292929"/>
                </a:solidFill>
                <a:latin typeface="Microsoft Sans Serif"/>
                <a:cs typeface="Microsoft Sans Serif"/>
              </a:rPr>
              <a:t> </a:t>
            </a:r>
            <a:r>
              <a:rPr sz="2200" spc="-60" dirty="0">
                <a:solidFill>
                  <a:srgbClr val="292929"/>
                </a:solidFill>
                <a:latin typeface="Microsoft Sans Serif"/>
                <a:cs typeface="Microsoft Sans Serif"/>
              </a:rPr>
              <a:t>sites</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begin</a:t>
            </a:r>
            <a:r>
              <a:rPr sz="2200" spc="60"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70" dirty="0">
                <a:solidFill>
                  <a:srgbClr val="292929"/>
                </a:solidFill>
                <a:latin typeface="Microsoft Sans Serif"/>
                <a:cs typeface="Microsoft Sans Serif"/>
              </a:rPr>
              <a:t> </a:t>
            </a:r>
            <a:r>
              <a:rPr sz="2200" spc="-135" dirty="0">
                <a:solidFill>
                  <a:srgbClr val="292929"/>
                </a:solidFill>
                <a:latin typeface="Microsoft Sans Serif"/>
                <a:cs typeface="Microsoft Sans Serif"/>
              </a:rPr>
              <a:t>`CCA`:</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29</a:t>
            </a:fld>
            <a:endParaRPr spc="75" dirty="0"/>
          </a:p>
        </p:txBody>
      </p:sp>
      <p:sp>
        <p:nvSpPr>
          <p:cNvPr id="3" name="object 3"/>
          <p:cNvSpPr txBox="1"/>
          <p:nvPr/>
        </p:nvSpPr>
        <p:spPr>
          <a:xfrm>
            <a:off x="848994" y="5434647"/>
            <a:ext cx="7169784"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Microsoft Sans Serif"/>
                <a:cs typeface="Microsoft Sans Serif"/>
              </a:rPr>
              <a:t>Here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120" dirty="0">
                <a:solidFill>
                  <a:srgbClr val="292929"/>
                </a:solidFill>
                <a:latin typeface="Microsoft Sans Serif"/>
                <a:cs typeface="Microsoft Sans Serif"/>
              </a:rPr>
              <a:t>can</a:t>
            </a:r>
            <a:r>
              <a:rPr sz="2200" spc="6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see</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five</a:t>
            </a:r>
            <a:r>
              <a:rPr sz="2200" spc="55" dirty="0">
                <a:solidFill>
                  <a:srgbClr val="292929"/>
                </a:solidFill>
                <a:latin typeface="Microsoft Sans Serif"/>
                <a:cs typeface="Microsoft Sans Serif"/>
              </a:rPr>
              <a:t> </a:t>
            </a:r>
            <a:r>
              <a:rPr sz="2200" spc="-90" dirty="0">
                <a:solidFill>
                  <a:srgbClr val="292929"/>
                </a:solidFill>
                <a:latin typeface="Microsoft Sans Serif"/>
                <a:cs typeface="Microsoft Sans Serif"/>
              </a:rPr>
              <a:t>samples</a:t>
            </a:r>
            <a:r>
              <a:rPr sz="2200" spc="6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80" dirty="0">
                <a:solidFill>
                  <a:srgbClr val="292929"/>
                </a:solidFill>
                <a:latin typeface="Microsoft Sans Serif"/>
                <a:cs typeface="Microsoft Sans Serif"/>
              </a:rPr>
              <a:t> </a:t>
            </a:r>
            <a:r>
              <a:rPr sz="2200" spc="-140" dirty="0">
                <a:solidFill>
                  <a:srgbClr val="292929"/>
                </a:solidFill>
                <a:latin typeface="Microsoft Sans Serif"/>
                <a:cs typeface="Microsoft Sans Serif"/>
              </a:rPr>
              <a:t>Cape</a:t>
            </a:r>
            <a:r>
              <a:rPr sz="2200" spc="80" dirty="0">
                <a:solidFill>
                  <a:srgbClr val="292929"/>
                </a:solidFill>
                <a:latin typeface="Microsoft Sans Serif"/>
                <a:cs typeface="Microsoft Sans Serif"/>
              </a:rPr>
              <a:t> </a:t>
            </a:r>
            <a:r>
              <a:rPr sz="2200" spc="-110" dirty="0">
                <a:solidFill>
                  <a:srgbClr val="292929"/>
                </a:solidFill>
                <a:latin typeface="Microsoft Sans Serif"/>
                <a:cs typeface="Microsoft Sans Serif"/>
              </a:rPr>
              <a:t>Canaveral</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endParaRPr sz="2200">
              <a:latin typeface="Microsoft Sans Serif"/>
              <a:cs typeface="Microsoft Sans Serif"/>
            </a:endParaRPr>
          </a:p>
        </p:txBody>
      </p:sp>
      <p:sp>
        <p:nvSpPr>
          <p:cNvPr id="4" name="object 4"/>
          <p:cNvSpPr txBox="1">
            <a:spLocks noGrp="1"/>
          </p:cNvSpPr>
          <p:nvPr>
            <p:ph type="title"/>
          </p:nvPr>
        </p:nvSpPr>
        <p:spPr>
          <a:xfrm>
            <a:off x="848994" y="418528"/>
            <a:ext cx="7261859" cy="589915"/>
          </a:xfrm>
          <a:prstGeom prst="rect">
            <a:avLst/>
          </a:prstGeom>
        </p:spPr>
        <p:txBody>
          <a:bodyPr vert="horz" wrap="square" lIns="0" tIns="12700" rIns="0" bIns="0" rtlCol="0">
            <a:spAutoFit/>
          </a:bodyPr>
          <a:lstStyle/>
          <a:p>
            <a:pPr marL="12700">
              <a:lnSpc>
                <a:spcPct val="100000"/>
              </a:lnSpc>
              <a:spcBef>
                <a:spcPts val="100"/>
              </a:spcBef>
            </a:pPr>
            <a:r>
              <a:rPr spc="-160" dirty="0"/>
              <a:t>Launch</a:t>
            </a:r>
            <a:r>
              <a:rPr spc="130" dirty="0"/>
              <a:t> </a:t>
            </a:r>
            <a:r>
              <a:rPr spc="-130" dirty="0"/>
              <a:t>Site</a:t>
            </a:r>
            <a:r>
              <a:rPr spc="125" dirty="0"/>
              <a:t> </a:t>
            </a:r>
            <a:r>
              <a:rPr spc="-225" dirty="0"/>
              <a:t>Names</a:t>
            </a:r>
            <a:r>
              <a:rPr spc="130" dirty="0"/>
              <a:t> </a:t>
            </a:r>
            <a:r>
              <a:rPr spc="-95" dirty="0"/>
              <a:t>Begin</a:t>
            </a:r>
            <a:r>
              <a:rPr spc="105" dirty="0"/>
              <a:t> </a:t>
            </a:r>
            <a:r>
              <a:rPr dirty="0"/>
              <a:t>with</a:t>
            </a:r>
            <a:r>
              <a:rPr spc="140" dirty="0"/>
              <a:t> </a:t>
            </a:r>
            <a:r>
              <a:rPr spc="-240" dirty="0"/>
              <a:t>'CCA'</a:t>
            </a:r>
          </a:p>
        </p:txBody>
      </p:sp>
      <p:graphicFrame>
        <p:nvGraphicFramePr>
          <p:cNvPr id="5" name="object 5"/>
          <p:cNvGraphicFramePr>
            <a:graphicFrameLocks noGrp="1"/>
          </p:cNvGraphicFramePr>
          <p:nvPr/>
        </p:nvGraphicFramePr>
        <p:xfrm>
          <a:off x="763663" y="2284095"/>
          <a:ext cx="10647045" cy="3009900"/>
        </p:xfrm>
        <a:graphic>
          <a:graphicData uri="http://schemas.openxmlformats.org/drawingml/2006/table">
            <a:tbl>
              <a:tblPr firstRow="1" bandRow="1">
                <a:tableStyleId>{2D5ABB26-0587-4C30-8999-92F81FD0307C}</a:tableStyleId>
              </a:tblPr>
              <a:tblGrid>
                <a:gridCol w="1062990">
                  <a:extLst>
                    <a:ext uri="{9D8B030D-6E8A-4147-A177-3AD203B41FA5}">
                      <a16:colId xmlns:a16="http://schemas.microsoft.com/office/drawing/2014/main" val="20000"/>
                    </a:ext>
                  </a:extLst>
                </a:gridCol>
                <a:gridCol w="1062990">
                  <a:extLst>
                    <a:ext uri="{9D8B030D-6E8A-4147-A177-3AD203B41FA5}">
                      <a16:colId xmlns:a16="http://schemas.microsoft.com/office/drawing/2014/main" val="20001"/>
                    </a:ext>
                  </a:extLst>
                </a:gridCol>
                <a:gridCol w="1062990">
                  <a:extLst>
                    <a:ext uri="{9D8B030D-6E8A-4147-A177-3AD203B41FA5}">
                      <a16:colId xmlns:a16="http://schemas.microsoft.com/office/drawing/2014/main" val="20002"/>
                    </a:ext>
                  </a:extLst>
                </a:gridCol>
                <a:gridCol w="1062989">
                  <a:extLst>
                    <a:ext uri="{9D8B030D-6E8A-4147-A177-3AD203B41FA5}">
                      <a16:colId xmlns:a16="http://schemas.microsoft.com/office/drawing/2014/main" val="20003"/>
                    </a:ext>
                  </a:extLst>
                </a:gridCol>
                <a:gridCol w="1388744">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894715">
                  <a:extLst>
                    <a:ext uri="{9D8B030D-6E8A-4147-A177-3AD203B41FA5}">
                      <a16:colId xmlns:a16="http://schemas.microsoft.com/office/drawing/2014/main" val="20006"/>
                    </a:ext>
                  </a:extLst>
                </a:gridCol>
                <a:gridCol w="1062354">
                  <a:extLst>
                    <a:ext uri="{9D8B030D-6E8A-4147-A177-3AD203B41FA5}">
                      <a16:colId xmlns:a16="http://schemas.microsoft.com/office/drawing/2014/main" val="20007"/>
                    </a:ext>
                  </a:extLst>
                </a:gridCol>
                <a:gridCol w="902334">
                  <a:extLst>
                    <a:ext uri="{9D8B030D-6E8A-4147-A177-3AD203B41FA5}">
                      <a16:colId xmlns:a16="http://schemas.microsoft.com/office/drawing/2014/main" val="20008"/>
                    </a:ext>
                  </a:extLst>
                </a:gridCol>
                <a:gridCol w="1222375">
                  <a:extLst>
                    <a:ext uri="{9D8B030D-6E8A-4147-A177-3AD203B41FA5}">
                      <a16:colId xmlns:a16="http://schemas.microsoft.com/office/drawing/2014/main" val="20009"/>
                    </a:ext>
                  </a:extLst>
                </a:gridCol>
              </a:tblGrid>
              <a:tr h="518159">
                <a:tc>
                  <a:txBody>
                    <a:bodyPr/>
                    <a:lstStyle/>
                    <a:p>
                      <a:pPr marL="91440">
                        <a:lnSpc>
                          <a:spcPct val="100000"/>
                        </a:lnSpc>
                        <a:spcBef>
                          <a:spcPts val="1125"/>
                        </a:spcBef>
                      </a:pPr>
                      <a:r>
                        <a:rPr sz="1400" b="1" spc="-15" dirty="0">
                          <a:solidFill>
                            <a:srgbClr val="FFFFFF"/>
                          </a:solidFill>
                          <a:latin typeface="Calibri"/>
                          <a:cs typeface="Calibri"/>
                        </a:rPr>
                        <a:t>Date</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1440">
                        <a:lnSpc>
                          <a:spcPct val="100000"/>
                        </a:lnSpc>
                        <a:spcBef>
                          <a:spcPts val="1125"/>
                        </a:spcBef>
                      </a:pPr>
                      <a:r>
                        <a:rPr sz="1400" b="1" spc="-5" dirty="0">
                          <a:solidFill>
                            <a:srgbClr val="FFFFFF"/>
                          </a:solidFill>
                          <a:latin typeface="Calibri"/>
                          <a:cs typeface="Calibri"/>
                        </a:rPr>
                        <a:t>Time</a:t>
                      </a:r>
                      <a:r>
                        <a:rPr sz="1400" b="1" spc="-50" dirty="0">
                          <a:solidFill>
                            <a:srgbClr val="FFFFFF"/>
                          </a:solidFill>
                          <a:latin typeface="Calibri"/>
                          <a:cs typeface="Calibri"/>
                        </a:rPr>
                        <a:t> </a:t>
                      </a:r>
                      <a:r>
                        <a:rPr sz="1400" b="1" spc="-15" dirty="0">
                          <a:solidFill>
                            <a:srgbClr val="FFFFFF"/>
                          </a:solidFill>
                          <a:latin typeface="Calibri"/>
                          <a:cs typeface="Calibri"/>
                        </a:rPr>
                        <a:t>UTC</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marR="391795">
                        <a:lnSpc>
                          <a:spcPct val="100000"/>
                        </a:lnSpc>
                        <a:spcBef>
                          <a:spcPts val="285"/>
                        </a:spcBef>
                      </a:pPr>
                      <a:r>
                        <a:rPr sz="1400" b="1" spc="-5" dirty="0">
                          <a:solidFill>
                            <a:srgbClr val="FFFFFF"/>
                          </a:solidFill>
                          <a:latin typeface="Calibri"/>
                          <a:cs typeface="Calibri"/>
                        </a:rPr>
                        <a:t>B</a:t>
                      </a:r>
                      <a:r>
                        <a:rPr sz="1400" b="1" spc="5" dirty="0">
                          <a:solidFill>
                            <a:srgbClr val="FFFFFF"/>
                          </a:solidFill>
                          <a:latin typeface="Calibri"/>
                          <a:cs typeface="Calibri"/>
                        </a:rPr>
                        <a:t>oo</a:t>
                      </a:r>
                      <a:r>
                        <a:rPr sz="1400" b="1" spc="-20" dirty="0">
                          <a:solidFill>
                            <a:srgbClr val="FFFFFF"/>
                          </a:solidFill>
                          <a:latin typeface="Calibri"/>
                          <a:cs typeface="Calibri"/>
                        </a:rPr>
                        <a:t>s</a:t>
                      </a:r>
                      <a:r>
                        <a:rPr sz="1400" b="1" spc="-25" dirty="0">
                          <a:solidFill>
                            <a:srgbClr val="FFFFFF"/>
                          </a:solidFill>
                          <a:latin typeface="Calibri"/>
                          <a:cs typeface="Calibri"/>
                        </a:rPr>
                        <a:t>t</a:t>
                      </a:r>
                      <a:r>
                        <a:rPr sz="1400" b="1" spc="-5" dirty="0">
                          <a:solidFill>
                            <a:srgbClr val="FFFFFF"/>
                          </a:solidFill>
                          <a:latin typeface="Calibri"/>
                          <a:cs typeface="Calibri"/>
                        </a:rPr>
                        <a:t>e</a:t>
                      </a:r>
                      <a:r>
                        <a:rPr sz="1400" b="1" dirty="0">
                          <a:solidFill>
                            <a:srgbClr val="FFFFFF"/>
                          </a:solidFill>
                          <a:latin typeface="Calibri"/>
                          <a:cs typeface="Calibri"/>
                        </a:rPr>
                        <a:t>r  </a:t>
                      </a:r>
                      <a:r>
                        <a:rPr sz="1400" b="1" spc="-20" dirty="0">
                          <a:solidFill>
                            <a:srgbClr val="FFFFFF"/>
                          </a:solidFill>
                          <a:latin typeface="Calibri"/>
                          <a:cs typeface="Calibri"/>
                        </a:rPr>
                        <a:t>Version</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1125"/>
                        </a:spcBef>
                      </a:pPr>
                      <a:r>
                        <a:rPr sz="1400" b="1" dirty="0">
                          <a:solidFill>
                            <a:srgbClr val="FFFFFF"/>
                          </a:solidFill>
                          <a:latin typeface="Calibri"/>
                          <a:cs typeface="Calibri"/>
                        </a:rPr>
                        <a:t>Launch</a:t>
                      </a:r>
                      <a:r>
                        <a:rPr sz="1400" b="1" spc="-75" dirty="0">
                          <a:solidFill>
                            <a:srgbClr val="FFFFFF"/>
                          </a:solidFill>
                          <a:latin typeface="Calibri"/>
                          <a:cs typeface="Calibri"/>
                        </a:rPr>
                        <a:t> </a:t>
                      </a:r>
                      <a:r>
                        <a:rPr sz="1400" b="1" spc="-10" dirty="0">
                          <a:solidFill>
                            <a:srgbClr val="FFFFFF"/>
                          </a:solidFill>
                          <a:latin typeface="Calibri"/>
                          <a:cs typeface="Calibri"/>
                        </a:rPr>
                        <a:t>Site</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1125"/>
                        </a:spcBef>
                      </a:pPr>
                      <a:r>
                        <a:rPr sz="1400" b="1" spc="-10" dirty="0">
                          <a:solidFill>
                            <a:srgbClr val="FFFFFF"/>
                          </a:solidFill>
                          <a:latin typeface="Calibri"/>
                          <a:cs typeface="Calibri"/>
                        </a:rPr>
                        <a:t>Payload</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marR="207010">
                        <a:lnSpc>
                          <a:spcPct val="100000"/>
                        </a:lnSpc>
                        <a:spcBef>
                          <a:spcPts val="285"/>
                        </a:spcBef>
                      </a:pPr>
                      <a:r>
                        <a:rPr sz="1400" b="1" spc="-10" dirty="0">
                          <a:solidFill>
                            <a:srgbClr val="FFFFFF"/>
                          </a:solidFill>
                          <a:latin typeface="Calibri"/>
                          <a:cs typeface="Calibri"/>
                        </a:rPr>
                        <a:t>Payload </a:t>
                      </a:r>
                      <a:r>
                        <a:rPr sz="1400" b="1" spc="-305" dirty="0">
                          <a:solidFill>
                            <a:srgbClr val="FFFFFF"/>
                          </a:solidFill>
                          <a:latin typeface="Calibri"/>
                          <a:cs typeface="Calibri"/>
                        </a:rPr>
                        <a:t> </a:t>
                      </a:r>
                      <a:r>
                        <a:rPr sz="1400" b="1" dirty="0">
                          <a:solidFill>
                            <a:srgbClr val="FFFFFF"/>
                          </a:solidFill>
                          <a:latin typeface="Calibri"/>
                          <a:cs typeface="Calibri"/>
                        </a:rPr>
                        <a:t>Mass</a:t>
                      </a:r>
                      <a:r>
                        <a:rPr sz="1400" b="1" spc="5" dirty="0">
                          <a:solidFill>
                            <a:srgbClr val="FFFFFF"/>
                          </a:solidFill>
                          <a:latin typeface="Calibri"/>
                          <a:cs typeface="Calibri"/>
                        </a:rPr>
                        <a:t> k</a:t>
                      </a:r>
                      <a:r>
                        <a:rPr sz="1400" b="1" dirty="0">
                          <a:solidFill>
                            <a:srgbClr val="FFFFFF"/>
                          </a:solidFill>
                          <a:latin typeface="Calibri"/>
                          <a:cs typeface="Calibri"/>
                        </a:rPr>
                        <a:t>g</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a:lnSpc>
                          <a:spcPct val="100000"/>
                        </a:lnSpc>
                        <a:spcBef>
                          <a:spcPts val="1125"/>
                        </a:spcBef>
                      </a:pPr>
                      <a:r>
                        <a:rPr sz="1400" b="1" spc="-5" dirty="0">
                          <a:solidFill>
                            <a:srgbClr val="FFFFFF"/>
                          </a:solidFill>
                          <a:latin typeface="Calibri"/>
                          <a:cs typeface="Calibri"/>
                        </a:rPr>
                        <a:t>Orbit</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a:lnSpc>
                          <a:spcPct val="100000"/>
                        </a:lnSpc>
                        <a:spcBef>
                          <a:spcPts val="1125"/>
                        </a:spcBef>
                      </a:pPr>
                      <a:r>
                        <a:rPr sz="1400" b="1" spc="-10" dirty="0">
                          <a:solidFill>
                            <a:srgbClr val="FFFFFF"/>
                          </a:solidFill>
                          <a:latin typeface="Calibri"/>
                          <a:cs typeface="Calibri"/>
                        </a:rPr>
                        <a:t>Customer</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3345" marR="123189">
                        <a:lnSpc>
                          <a:spcPct val="100000"/>
                        </a:lnSpc>
                        <a:spcBef>
                          <a:spcPts val="285"/>
                        </a:spcBef>
                      </a:pPr>
                      <a:r>
                        <a:rPr sz="1400" b="1" spc="-5" dirty="0">
                          <a:solidFill>
                            <a:srgbClr val="FFFFFF"/>
                          </a:solidFill>
                          <a:latin typeface="Calibri"/>
                          <a:cs typeface="Calibri"/>
                        </a:rPr>
                        <a:t>Mission </a:t>
                      </a:r>
                      <a:r>
                        <a:rPr sz="1400" b="1" dirty="0">
                          <a:solidFill>
                            <a:srgbClr val="FFFFFF"/>
                          </a:solidFill>
                          <a:latin typeface="Calibri"/>
                          <a:cs typeface="Calibri"/>
                        </a:rPr>
                        <a:t> </a:t>
                      </a:r>
                      <a:r>
                        <a:rPr sz="1400" b="1" spc="-10" dirty="0">
                          <a:solidFill>
                            <a:srgbClr val="FFFFFF"/>
                          </a:solidFill>
                          <a:latin typeface="Calibri"/>
                          <a:cs typeface="Calibri"/>
                        </a:rPr>
                        <a:t>O</a:t>
                      </a:r>
                      <a:r>
                        <a:rPr sz="1400" b="1" spc="5" dirty="0">
                          <a:solidFill>
                            <a:srgbClr val="FFFFFF"/>
                          </a:solidFill>
                          <a:latin typeface="Calibri"/>
                          <a:cs typeface="Calibri"/>
                        </a:rPr>
                        <a:t>u</a:t>
                      </a:r>
                      <a:r>
                        <a:rPr sz="1400" b="1" spc="-25" dirty="0">
                          <a:solidFill>
                            <a:srgbClr val="FFFFFF"/>
                          </a:solidFill>
                          <a:latin typeface="Calibri"/>
                          <a:cs typeface="Calibri"/>
                        </a:rPr>
                        <a:t>t</a:t>
                      </a:r>
                      <a:r>
                        <a:rPr sz="1400" b="1" spc="-10" dirty="0">
                          <a:solidFill>
                            <a:srgbClr val="FFFFFF"/>
                          </a:solidFill>
                          <a:latin typeface="Calibri"/>
                          <a:cs typeface="Calibri"/>
                        </a:rPr>
                        <a:t>c</a:t>
                      </a:r>
                      <a:r>
                        <a:rPr sz="1400" b="1" spc="5" dirty="0">
                          <a:solidFill>
                            <a:srgbClr val="FFFFFF"/>
                          </a:solidFill>
                          <a:latin typeface="Calibri"/>
                          <a:cs typeface="Calibri"/>
                        </a:rPr>
                        <a:t>o</a:t>
                      </a:r>
                      <a:r>
                        <a:rPr sz="1400" b="1" spc="-5" dirty="0">
                          <a:solidFill>
                            <a:srgbClr val="FFFFFF"/>
                          </a:solidFill>
                          <a:latin typeface="Calibri"/>
                          <a:cs typeface="Calibri"/>
                        </a:rPr>
                        <a:t>me</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3345" marR="443230">
                        <a:lnSpc>
                          <a:spcPct val="100000"/>
                        </a:lnSpc>
                        <a:spcBef>
                          <a:spcPts val="285"/>
                        </a:spcBef>
                      </a:pPr>
                      <a:r>
                        <a:rPr sz="1400" b="1" dirty="0">
                          <a:solidFill>
                            <a:srgbClr val="FFFFFF"/>
                          </a:solidFill>
                          <a:latin typeface="Calibri"/>
                          <a:cs typeface="Calibri"/>
                        </a:rPr>
                        <a:t>Landing </a:t>
                      </a:r>
                      <a:r>
                        <a:rPr sz="1400" b="1" spc="5" dirty="0">
                          <a:solidFill>
                            <a:srgbClr val="FFFFFF"/>
                          </a:solidFill>
                          <a:latin typeface="Calibri"/>
                          <a:cs typeface="Calibri"/>
                        </a:rPr>
                        <a:t> </a:t>
                      </a:r>
                      <a:r>
                        <a:rPr sz="1400" b="1" spc="-10" dirty="0">
                          <a:solidFill>
                            <a:srgbClr val="FFFFFF"/>
                          </a:solidFill>
                          <a:latin typeface="Calibri"/>
                          <a:cs typeface="Calibri"/>
                        </a:rPr>
                        <a:t>O</a:t>
                      </a:r>
                      <a:r>
                        <a:rPr sz="1400" b="1" spc="5" dirty="0">
                          <a:solidFill>
                            <a:srgbClr val="FFFFFF"/>
                          </a:solidFill>
                          <a:latin typeface="Calibri"/>
                          <a:cs typeface="Calibri"/>
                        </a:rPr>
                        <a:t>u</a:t>
                      </a:r>
                      <a:r>
                        <a:rPr sz="1400" b="1" spc="-25" dirty="0">
                          <a:solidFill>
                            <a:srgbClr val="FFFFFF"/>
                          </a:solidFill>
                          <a:latin typeface="Calibri"/>
                          <a:cs typeface="Calibri"/>
                        </a:rPr>
                        <a:t>t</a:t>
                      </a:r>
                      <a:r>
                        <a:rPr sz="1400" b="1" spc="-10" dirty="0">
                          <a:solidFill>
                            <a:srgbClr val="FFFFFF"/>
                          </a:solidFill>
                          <a:latin typeface="Calibri"/>
                          <a:cs typeface="Calibri"/>
                        </a:rPr>
                        <a:t>c</a:t>
                      </a:r>
                      <a:r>
                        <a:rPr sz="1400" b="1" spc="5" dirty="0">
                          <a:solidFill>
                            <a:srgbClr val="FFFFFF"/>
                          </a:solidFill>
                          <a:latin typeface="Calibri"/>
                          <a:cs typeface="Calibri"/>
                        </a:rPr>
                        <a:t>o</a:t>
                      </a:r>
                      <a:r>
                        <a:rPr sz="1400" b="1" spc="-5" dirty="0">
                          <a:solidFill>
                            <a:srgbClr val="FFFFFF"/>
                          </a:solidFill>
                          <a:latin typeface="Calibri"/>
                          <a:cs typeface="Calibri"/>
                        </a:rPr>
                        <a:t>me</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457200">
                <a:tc>
                  <a:txBody>
                    <a:bodyPr/>
                    <a:lstStyle/>
                    <a:p>
                      <a:pPr marL="91440">
                        <a:lnSpc>
                          <a:spcPct val="100000"/>
                        </a:lnSpc>
                        <a:spcBef>
                          <a:spcPts val="1010"/>
                        </a:spcBef>
                      </a:pPr>
                      <a:r>
                        <a:rPr sz="1200" spc="-10" dirty="0">
                          <a:latin typeface="Calibri"/>
                          <a:cs typeface="Calibri"/>
                        </a:rPr>
                        <a:t>2010-06-04</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1010"/>
                        </a:spcBef>
                      </a:pPr>
                      <a:r>
                        <a:rPr sz="1200" spc="-10" dirty="0">
                          <a:latin typeface="Calibri"/>
                          <a:cs typeface="Calibri"/>
                        </a:rPr>
                        <a:t>18:45:00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101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B0003</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01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marR="155575">
                        <a:lnSpc>
                          <a:spcPct val="100000"/>
                        </a:lnSpc>
                        <a:spcBef>
                          <a:spcPts val="290"/>
                        </a:spcBef>
                      </a:pPr>
                      <a:r>
                        <a:rPr sz="1200" spc="-5" dirty="0">
                          <a:latin typeface="Calibri"/>
                          <a:cs typeface="Calibri"/>
                        </a:rPr>
                        <a:t>D</a:t>
                      </a:r>
                      <a:r>
                        <a:rPr sz="1200" spc="-20" dirty="0">
                          <a:latin typeface="Calibri"/>
                          <a:cs typeface="Calibri"/>
                        </a:rPr>
                        <a:t>r</a:t>
                      </a:r>
                      <a:r>
                        <a:rPr sz="1200" dirty="0">
                          <a:latin typeface="Calibri"/>
                          <a:cs typeface="Calibri"/>
                        </a:rPr>
                        <a:t>a</a:t>
                      </a:r>
                      <a:r>
                        <a:rPr sz="1200" spc="-5" dirty="0">
                          <a:latin typeface="Calibri"/>
                          <a:cs typeface="Calibri"/>
                        </a:rPr>
                        <a:t>g</a:t>
                      </a:r>
                      <a:r>
                        <a:rPr sz="1200" spc="5" dirty="0">
                          <a:latin typeface="Calibri"/>
                          <a:cs typeface="Calibri"/>
                        </a:rPr>
                        <a:t>o</a:t>
                      </a:r>
                      <a:r>
                        <a:rPr sz="1200" dirty="0">
                          <a:latin typeface="Calibri"/>
                          <a:cs typeface="Calibri"/>
                        </a:rPr>
                        <a:t>n</a:t>
                      </a:r>
                      <a:r>
                        <a:rPr sz="1200" spc="-20" dirty="0">
                          <a:latin typeface="Calibri"/>
                          <a:cs typeface="Calibri"/>
                        </a:rPr>
                        <a:t> </a:t>
                      </a:r>
                      <a:r>
                        <a:rPr sz="1200" spc="5" dirty="0">
                          <a:latin typeface="Calibri"/>
                          <a:cs typeface="Calibri"/>
                        </a:rPr>
                        <a:t>Sp</a:t>
                      </a:r>
                      <a:r>
                        <a:rPr sz="1200" dirty="0">
                          <a:latin typeface="Calibri"/>
                          <a:cs typeface="Calibri"/>
                        </a:rPr>
                        <a:t>a</a:t>
                      </a:r>
                      <a:r>
                        <a:rPr sz="1200" spc="-10" dirty="0">
                          <a:latin typeface="Calibri"/>
                          <a:cs typeface="Calibri"/>
                        </a:rPr>
                        <a:t>c</a:t>
                      </a:r>
                      <a:r>
                        <a:rPr sz="1200" dirty="0">
                          <a:latin typeface="Calibri"/>
                          <a:cs typeface="Calibri"/>
                        </a:rPr>
                        <a:t>e</a:t>
                      </a:r>
                      <a:r>
                        <a:rPr sz="1200" spc="-5" dirty="0">
                          <a:latin typeface="Calibri"/>
                          <a:cs typeface="Calibri"/>
                        </a:rPr>
                        <a:t>c</a:t>
                      </a:r>
                      <a:r>
                        <a:rPr sz="1200" spc="-20" dirty="0">
                          <a:latin typeface="Calibri"/>
                          <a:cs typeface="Calibri"/>
                        </a:rPr>
                        <a:t>r</a:t>
                      </a:r>
                      <a:r>
                        <a:rPr sz="1200" dirty="0">
                          <a:latin typeface="Calibri"/>
                          <a:cs typeface="Calibri"/>
                        </a:rPr>
                        <a:t>a</a:t>
                      </a:r>
                      <a:r>
                        <a:rPr sz="1200" spc="-10" dirty="0">
                          <a:latin typeface="Calibri"/>
                          <a:cs typeface="Calibri"/>
                        </a:rPr>
                        <a:t>f</a:t>
                      </a:r>
                      <a:r>
                        <a:rPr sz="1200" dirty="0">
                          <a:latin typeface="Calibri"/>
                          <a:cs typeface="Calibri"/>
                        </a:rPr>
                        <a:t>t  </a:t>
                      </a:r>
                      <a:r>
                        <a:rPr sz="1200" spc="-5" dirty="0">
                          <a:latin typeface="Calibri"/>
                          <a:cs typeface="Calibri"/>
                        </a:rPr>
                        <a:t>Qualification</a:t>
                      </a:r>
                      <a:r>
                        <a:rPr sz="1200" spc="-30" dirty="0">
                          <a:latin typeface="Calibri"/>
                          <a:cs typeface="Calibri"/>
                        </a:rPr>
                        <a:t> </a:t>
                      </a:r>
                      <a:r>
                        <a:rPr sz="1200" dirty="0">
                          <a:latin typeface="Calibri"/>
                          <a:cs typeface="Calibri"/>
                        </a:rPr>
                        <a:t>Unit</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dirty="0">
                          <a:latin typeface="Calibri"/>
                          <a:cs typeface="Calibri"/>
                        </a:rPr>
                        <a:t>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5" dirty="0">
                          <a:latin typeface="Calibri"/>
                          <a:cs typeface="Calibri"/>
                        </a:rPr>
                        <a:t>LEO</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dirty="0">
                          <a:latin typeface="Calibri"/>
                          <a:cs typeface="Calibri"/>
                        </a:rPr>
                        <a:t>SpaceX</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spc="-5" dirty="0">
                          <a:latin typeface="Calibri"/>
                          <a:cs typeface="Calibri"/>
                        </a:rPr>
                        <a:t>Success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3345" marR="400685">
                        <a:lnSpc>
                          <a:spcPct val="100000"/>
                        </a:lnSpc>
                        <a:spcBef>
                          <a:spcPts val="290"/>
                        </a:spcBef>
                      </a:pPr>
                      <a:r>
                        <a:rPr sz="1200" spc="-10" dirty="0">
                          <a:latin typeface="Calibri"/>
                          <a:cs typeface="Calibri"/>
                        </a:rPr>
                        <a:t>Failure </a:t>
                      </a:r>
                      <a:r>
                        <a:rPr sz="1200" spc="-5" dirty="0">
                          <a:latin typeface="Calibri"/>
                          <a:cs typeface="Calibri"/>
                        </a:rPr>
                        <a:t> (</a:t>
                      </a:r>
                      <a:r>
                        <a:rPr sz="1200" dirty="0">
                          <a:latin typeface="Calibri"/>
                          <a:cs typeface="Calibri"/>
                        </a:rPr>
                        <a:t>pa</a:t>
                      </a:r>
                      <a:r>
                        <a:rPr sz="1200" spc="-20" dirty="0">
                          <a:latin typeface="Calibri"/>
                          <a:cs typeface="Calibri"/>
                        </a:rPr>
                        <a:t>r</a:t>
                      </a:r>
                      <a:r>
                        <a:rPr sz="1200" dirty="0">
                          <a:latin typeface="Calibri"/>
                          <a:cs typeface="Calibri"/>
                        </a:rPr>
                        <a:t>a</a:t>
                      </a:r>
                      <a:r>
                        <a:rPr sz="1200" spc="-10" dirty="0">
                          <a:latin typeface="Calibri"/>
                          <a:cs typeface="Calibri"/>
                        </a:rPr>
                        <a:t>c</a:t>
                      </a:r>
                      <a:r>
                        <a:rPr sz="1200" spc="5" dirty="0">
                          <a:latin typeface="Calibri"/>
                          <a:cs typeface="Calibri"/>
                        </a:rPr>
                        <a:t>hu</a:t>
                      </a:r>
                      <a:r>
                        <a:rPr sz="1200" spc="-25" dirty="0">
                          <a:latin typeface="Calibri"/>
                          <a:cs typeface="Calibri"/>
                        </a:rPr>
                        <a:t>t</a:t>
                      </a:r>
                      <a:r>
                        <a:rPr sz="1200" dirty="0">
                          <a:latin typeface="Calibri"/>
                          <a:cs typeface="Calibri"/>
                        </a:rPr>
                        <a:t>e)</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822960">
                <a:tc>
                  <a:txBody>
                    <a:bodyPr/>
                    <a:lstStyle/>
                    <a:p>
                      <a:pPr>
                        <a:lnSpc>
                          <a:spcPct val="100000"/>
                        </a:lnSpc>
                      </a:pPr>
                      <a:endParaRPr sz="1200">
                        <a:latin typeface="Times New Roman"/>
                        <a:cs typeface="Times New Roman"/>
                      </a:endParaRPr>
                    </a:p>
                    <a:p>
                      <a:pPr marL="91440">
                        <a:lnSpc>
                          <a:spcPct val="100000"/>
                        </a:lnSpc>
                        <a:spcBef>
                          <a:spcPts val="1070"/>
                        </a:spcBef>
                      </a:pPr>
                      <a:r>
                        <a:rPr sz="1200" spc="-10" dirty="0">
                          <a:latin typeface="Calibri"/>
                          <a:cs typeface="Calibri"/>
                        </a:rPr>
                        <a:t>2010-12-08</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1440">
                        <a:lnSpc>
                          <a:spcPct val="100000"/>
                        </a:lnSpc>
                        <a:spcBef>
                          <a:spcPts val="1070"/>
                        </a:spcBef>
                      </a:pPr>
                      <a:r>
                        <a:rPr sz="1200" spc="-10" dirty="0">
                          <a:latin typeface="Calibri"/>
                          <a:cs typeface="Calibri"/>
                        </a:rPr>
                        <a:t>15:43:00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R="1905" algn="ctr">
                        <a:lnSpc>
                          <a:spcPct val="100000"/>
                        </a:lnSpc>
                        <a:spcBef>
                          <a:spcPts val="107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B0004</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075">
                        <a:lnSpc>
                          <a:spcPct val="100000"/>
                        </a:lnSpc>
                        <a:spcBef>
                          <a:spcPts val="107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marR="95250">
                        <a:lnSpc>
                          <a:spcPct val="100000"/>
                        </a:lnSpc>
                        <a:spcBef>
                          <a:spcPts val="290"/>
                        </a:spcBef>
                      </a:pPr>
                      <a:r>
                        <a:rPr sz="1200" spc="-5" dirty="0">
                          <a:latin typeface="Calibri"/>
                          <a:cs typeface="Calibri"/>
                        </a:rPr>
                        <a:t>D</a:t>
                      </a:r>
                      <a:r>
                        <a:rPr sz="1200" spc="-20" dirty="0">
                          <a:latin typeface="Calibri"/>
                          <a:cs typeface="Calibri"/>
                        </a:rPr>
                        <a:t>r</a:t>
                      </a:r>
                      <a:r>
                        <a:rPr sz="1200" dirty="0">
                          <a:latin typeface="Calibri"/>
                          <a:cs typeface="Calibri"/>
                        </a:rPr>
                        <a:t>a</a:t>
                      </a:r>
                      <a:r>
                        <a:rPr sz="1200" spc="-5" dirty="0">
                          <a:latin typeface="Calibri"/>
                          <a:cs typeface="Calibri"/>
                        </a:rPr>
                        <a:t>g</a:t>
                      </a:r>
                      <a:r>
                        <a:rPr sz="1200" spc="5" dirty="0">
                          <a:latin typeface="Calibri"/>
                          <a:cs typeface="Calibri"/>
                        </a:rPr>
                        <a:t>o</a:t>
                      </a:r>
                      <a:r>
                        <a:rPr sz="1200" dirty="0">
                          <a:latin typeface="Calibri"/>
                          <a:cs typeface="Calibri"/>
                        </a:rPr>
                        <a:t>n</a:t>
                      </a:r>
                      <a:r>
                        <a:rPr sz="1200" spc="-25" dirty="0">
                          <a:latin typeface="Calibri"/>
                          <a:cs typeface="Calibri"/>
                        </a:rPr>
                        <a:t> </a:t>
                      </a:r>
                      <a:r>
                        <a:rPr sz="1200" spc="5" dirty="0">
                          <a:latin typeface="Calibri"/>
                          <a:cs typeface="Calibri"/>
                        </a:rPr>
                        <a:t>d</a:t>
                      </a:r>
                      <a:r>
                        <a:rPr sz="1200" dirty="0">
                          <a:latin typeface="Calibri"/>
                          <a:cs typeface="Calibri"/>
                        </a:rPr>
                        <a:t>emo</a:t>
                      </a:r>
                      <a:r>
                        <a:rPr sz="1200" spc="-5" dirty="0">
                          <a:latin typeface="Calibri"/>
                          <a:cs typeface="Calibri"/>
                        </a:rPr>
                        <a:t> </a:t>
                      </a:r>
                      <a:r>
                        <a:rPr sz="1200" spc="-10" dirty="0">
                          <a:latin typeface="Calibri"/>
                          <a:cs typeface="Calibri"/>
                        </a:rPr>
                        <a:t>f</a:t>
                      </a:r>
                      <a:r>
                        <a:rPr sz="1200" dirty="0">
                          <a:latin typeface="Calibri"/>
                          <a:cs typeface="Calibri"/>
                        </a:rPr>
                        <a:t>li</a:t>
                      </a:r>
                      <a:r>
                        <a:rPr sz="1200" spc="-5" dirty="0">
                          <a:latin typeface="Calibri"/>
                          <a:cs typeface="Calibri"/>
                        </a:rPr>
                        <a:t>g</a:t>
                      </a:r>
                      <a:r>
                        <a:rPr sz="1200" spc="-15" dirty="0">
                          <a:latin typeface="Calibri"/>
                          <a:cs typeface="Calibri"/>
                        </a:rPr>
                        <a:t>h</a:t>
                      </a:r>
                      <a:r>
                        <a:rPr sz="1200" dirty="0">
                          <a:latin typeface="Calibri"/>
                          <a:cs typeface="Calibri"/>
                        </a:rPr>
                        <a:t>t  </a:t>
                      </a:r>
                      <a:r>
                        <a:rPr sz="1200" spc="-10" dirty="0">
                          <a:latin typeface="Calibri"/>
                          <a:cs typeface="Calibri"/>
                        </a:rPr>
                        <a:t>C1, two</a:t>
                      </a:r>
                      <a:r>
                        <a:rPr sz="1200" dirty="0">
                          <a:latin typeface="Calibri"/>
                          <a:cs typeface="Calibri"/>
                        </a:rPr>
                        <a:t> </a:t>
                      </a:r>
                      <a:r>
                        <a:rPr sz="1200" spc="-5" dirty="0">
                          <a:latin typeface="Calibri"/>
                          <a:cs typeface="Calibri"/>
                        </a:rPr>
                        <a:t>CubeSats, </a:t>
                      </a:r>
                      <a:r>
                        <a:rPr sz="1200" dirty="0">
                          <a:latin typeface="Calibri"/>
                          <a:cs typeface="Calibri"/>
                        </a:rPr>
                        <a:t> </a:t>
                      </a:r>
                      <a:r>
                        <a:rPr sz="1200" spc="-5" dirty="0">
                          <a:latin typeface="Calibri"/>
                          <a:cs typeface="Calibri"/>
                        </a:rPr>
                        <a:t>barrel </a:t>
                      </a:r>
                      <a:r>
                        <a:rPr sz="1200" dirty="0">
                          <a:latin typeface="Calibri"/>
                          <a:cs typeface="Calibri"/>
                        </a:rPr>
                        <a:t>of </a:t>
                      </a:r>
                      <a:r>
                        <a:rPr sz="1200" spc="-5" dirty="0">
                          <a:latin typeface="Calibri"/>
                          <a:cs typeface="Calibri"/>
                        </a:rPr>
                        <a:t>Brouere </a:t>
                      </a:r>
                      <a:r>
                        <a:rPr sz="1200" dirty="0">
                          <a:latin typeface="Calibri"/>
                          <a:cs typeface="Calibri"/>
                        </a:rPr>
                        <a:t> </a:t>
                      </a:r>
                      <a:r>
                        <a:rPr sz="1200" spc="-5" dirty="0">
                          <a:latin typeface="Calibri"/>
                          <a:cs typeface="Calibri"/>
                        </a:rPr>
                        <a:t>cheese</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710">
                        <a:lnSpc>
                          <a:spcPct val="100000"/>
                        </a:lnSpc>
                        <a:spcBef>
                          <a:spcPts val="1070"/>
                        </a:spcBef>
                      </a:pPr>
                      <a:r>
                        <a:rPr sz="1200" dirty="0">
                          <a:latin typeface="Calibri"/>
                          <a:cs typeface="Calibri"/>
                        </a:rPr>
                        <a:t>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710">
                        <a:lnSpc>
                          <a:spcPct val="100000"/>
                        </a:lnSpc>
                        <a:spcBef>
                          <a:spcPts val="1070"/>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
                        </a:spcBef>
                      </a:pPr>
                      <a:endParaRPr sz="1500">
                        <a:latin typeface="Times New Roman"/>
                        <a:cs typeface="Times New Roman"/>
                      </a:endParaRPr>
                    </a:p>
                    <a:p>
                      <a:pPr marL="92710">
                        <a:lnSpc>
                          <a:spcPct val="100000"/>
                        </a:lnSpc>
                      </a:pPr>
                      <a:r>
                        <a:rPr sz="1200" spc="5" dirty="0">
                          <a:latin typeface="Calibri"/>
                          <a:cs typeface="Calibri"/>
                        </a:rPr>
                        <a:t>NASA</a:t>
                      </a:r>
                      <a:r>
                        <a:rPr sz="1200" spc="-50" dirty="0">
                          <a:latin typeface="Calibri"/>
                          <a:cs typeface="Calibri"/>
                        </a:rPr>
                        <a:t> </a:t>
                      </a:r>
                      <a:r>
                        <a:rPr sz="1200" spc="-10" dirty="0">
                          <a:latin typeface="Calibri"/>
                          <a:cs typeface="Calibri"/>
                        </a:rPr>
                        <a:t>(COTS)</a:t>
                      </a:r>
                      <a:endParaRPr sz="1200">
                        <a:latin typeface="Calibri"/>
                        <a:cs typeface="Calibri"/>
                      </a:endParaRPr>
                    </a:p>
                    <a:p>
                      <a:pPr marL="92710">
                        <a:lnSpc>
                          <a:spcPct val="100000"/>
                        </a:lnSpc>
                      </a:pPr>
                      <a:r>
                        <a:rPr sz="1200" spc="-5" dirty="0">
                          <a:latin typeface="Calibri"/>
                          <a:cs typeface="Calibri"/>
                        </a:rPr>
                        <a:t>NRO</a:t>
                      </a:r>
                      <a:endParaRPr sz="12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3345">
                        <a:lnSpc>
                          <a:spcPct val="100000"/>
                        </a:lnSpc>
                        <a:spcBef>
                          <a:spcPts val="1070"/>
                        </a:spcBef>
                      </a:pPr>
                      <a:r>
                        <a:rPr sz="1200" spc="-5" dirty="0">
                          <a:latin typeface="Calibri"/>
                          <a:cs typeface="Calibri"/>
                        </a:rPr>
                        <a:t>Success</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
                        </a:spcBef>
                      </a:pPr>
                      <a:endParaRPr sz="1500">
                        <a:latin typeface="Times New Roman"/>
                        <a:cs typeface="Times New Roman"/>
                      </a:endParaRPr>
                    </a:p>
                    <a:p>
                      <a:pPr marL="93345">
                        <a:lnSpc>
                          <a:spcPct val="100000"/>
                        </a:lnSpc>
                      </a:pPr>
                      <a:r>
                        <a:rPr sz="1200" spc="-10" dirty="0">
                          <a:latin typeface="Calibri"/>
                          <a:cs typeface="Calibri"/>
                        </a:rPr>
                        <a:t>Failure</a:t>
                      </a:r>
                      <a:endParaRPr sz="1200">
                        <a:latin typeface="Calibri"/>
                        <a:cs typeface="Calibri"/>
                      </a:endParaRPr>
                    </a:p>
                    <a:p>
                      <a:pPr marL="93345">
                        <a:lnSpc>
                          <a:spcPct val="100000"/>
                        </a:lnSpc>
                      </a:pPr>
                      <a:r>
                        <a:rPr sz="1200" spc="-5" dirty="0">
                          <a:latin typeface="Calibri"/>
                          <a:cs typeface="Calibri"/>
                        </a:rPr>
                        <a:t>(parachute)</a:t>
                      </a:r>
                      <a:endParaRPr sz="12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457200">
                <a:tc>
                  <a:txBody>
                    <a:bodyPr/>
                    <a:lstStyle/>
                    <a:p>
                      <a:pPr marL="91440">
                        <a:lnSpc>
                          <a:spcPct val="100000"/>
                        </a:lnSpc>
                        <a:spcBef>
                          <a:spcPts val="1010"/>
                        </a:spcBef>
                      </a:pPr>
                      <a:r>
                        <a:rPr sz="1200" spc="-10" dirty="0">
                          <a:latin typeface="Calibri"/>
                          <a:cs typeface="Calibri"/>
                        </a:rPr>
                        <a:t>2012-05-22</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1010"/>
                        </a:spcBef>
                      </a:pPr>
                      <a:r>
                        <a:rPr sz="1200" spc="-10" dirty="0">
                          <a:latin typeface="Calibri"/>
                          <a:cs typeface="Calibri"/>
                        </a:rPr>
                        <a:t>07:44:00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101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B0005</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01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90"/>
                        </a:spcBef>
                      </a:pPr>
                      <a:r>
                        <a:rPr sz="1200" spc="-5" dirty="0">
                          <a:latin typeface="Calibri"/>
                          <a:cs typeface="Calibri"/>
                        </a:rPr>
                        <a:t>Dragon</a:t>
                      </a:r>
                      <a:r>
                        <a:rPr sz="1200" spc="-50" dirty="0">
                          <a:latin typeface="Calibri"/>
                          <a:cs typeface="Calibri"/>
                        </a:rPr>
                        <a:t> </a:t>
                      </a:r>
                      <a:r>
                        <a:rPr sz="1200" dirty="0">
                          <a:latin typeface="Calibri"/>
                          <a:cs typeface="Calibri"/>
                        </a:rPr>
                        <a:t>demo</a:t>
                      </a:r>
                      <a:r>
                        <a:rPr sz="1200" spc="-35" dirty="0">
                          <a:latin typeface="Calibri"/>
                          <a:cs typeface="Calibri"/>
                        </a:rPr>
                        <a:t> </a:t>
                      </a:r>
                      <a:r>
                        <a:rPr sz="1200" spc="-5" dirty="0">
                          <a:latin typeface="Calibri"/>
                          <a:cs typeface="Calibri"/>
                        </a:rPr>
                        <a:t>flight</a:t>
                      </a:r>
                      <a:endParaRPr sz="1200">
                        <a:latin typeface="Calibri"/>
                        <a:cs typeface="Calibri"/>
                      </a:endParaRPr>
                    </a:p>
                    <a:p>
                      <a:pPr marL="92075">
                        <a:lnSpc>
                          <a:spcPct val="100000"/>
                        </a:lnSpc>
                      </a:pPr>
                      <a:r>
                        <a:rPr sz="1200" spc="-5" dirty="0">
                          <a:latin typeface="Calibri"/>
                          <a:cs typeface="Calibri"/>
                        </a:rPr>
                        <a:t>C2</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0" dirty="0">
                          <a:latin typeface="Calibri"/>
                          <a:cs typeface="Calibri"/>
                        </a:rPr>
                        <a:t>525</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5" dirty="0">
                          <a:latin typeface="Calibri"/>
                          <a:cs typeface="Calibri"/>
                        </a:rPr>
                        <a:t>NASA</a:t>
                      </a:r>
                      <a:r>
                        <a:rPr sz="1200" spc="-35" dirty="0">
                          <a:latin typeface="Calibri"/>
                          <a:cs typeface="Calibri"/>
                        </a:rPr>
                        <a:t> </a:t>
                      </a:r>
                      <a:r>
                        <a:rPr sz="1200" spc="-15" dirty="0">
                          <a:latin typeface="Calibri"/>
                          <a:cs typeface="Calibri"/>
                        </a:rPr>
                        <a:t>(COTS)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spc="-5" dirty="0">
                          <a:latin typeface="Calibri"/>
                          <a:cs typeface="Calibri"/>
                        </a:rPr>
                        <a:t>Success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dirty="0">
                          <a:latin typeface="Calibri"/>
                          <a:cs typeface="Calibri"/>
                        </a:rPr>
                        <a:t>No</a:t>
                      </a:r>
                      <a:r>
                        <a:rPr sz="1200" spc="-45" dirty="0">
                          <a:latin typeface="Calibri"/>
                          <a:cs typeface="Calibri"/>
                        </a:rPr>
                        <a:t> </a:t>
                      </a:r>
                      <a:r>
                        <a:rPr sz="1200" spc="-10" dirty="0">
                          <a:latin typeface="Calibri"/>
                          <a:cs typeface="Calibri"/>
                        </a:rPr>
                        <a:t>attempt</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1440">
                        <a:lnSpc>
                          <a:spcPct val="100000"/>
                        </a:lnSpc>
                        <a:spcBef>
                          <a:spcPts val="675"/>
                        </a:spcBef>
                      </a:pPr>
                      <a:r>
                        <a:rPr sz="1200" spc="-10" dirty="0">
                          <a:latin typeface="Calibri"/>
                          <a:cs typeface="Calibri"/>
                        </a:rPr>
                        <a:t>2012-10-08</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675"/>
                        </a:spcBef>
                      </a:pPr>
                      <a:r>
                        <a:rPr sz="1200" spc="-10" dirty="0">
                          <a:latin typeface="Calibri"/>
                          <a:cs typeface="Calibri"/>
                        </a:rPr>
                        <a:t>00:35:00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ctr">
                        <a:lnSpc>
                          <a:spcPct val="100000"/>
                        </a:lnSpc>
                        <a:spcBef>
                          <a:spcPts val="675"/>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B0006</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675"/>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675"/>
                        </a:spcBef>
                      </a:pPr>
                      <a:r>
                        <a:rPr sz="1200" dirty="0">
                          <a:latin typeface="Calibri"/>
                          <a:cs typeface="Calibri"/>
                        </a:rPr>
                        <a:t>SpaceX</a:t>
                      </a:r>
                      <a:r>
                        <a:rPr sz="1200" spc="-55" dirty="0">
                          <a:latin typeface="Calibri"/>
                          <a:cs typeface="Calibri"/>
                        </a:rPr>
                        <a:t> </a:t>
                      </a:r>
                      <a:r>
                        <a:rPr sz="1200" spc="-5" dirty="0">
                          <a:latin typeface="Calibri"/>
                          <a:cs typeface="Calibri"/>
                        </a:rPr>
                        <a:t>CRS-1</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10" dirty="0">
                          <a:latin typeface="Calibri"/>
                          <a:cs typeface="Calibri"/>
                        </a:rPr>
                        <a:t>500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5" dirty="0">
                          <a:latin typeface="Calibri"/>
                          <a:cs typeface="Calibri"/>
                        </a:rPr>
                        <a:t>NASA</a:t>
                      </a:r>
                      <a:r>
                        <a:rPr sz="1200" spc="-40" dirty="0">
                          <a:latin typeface="Calibri"/>
                          <a:cs typeface="Calibri"/>
                        </a:rPr>
                        <a:t> </a:t>
                      </a:r>
                      <a:r>
                        <a:rPr sz="1200" spc="-5" dirty="0">
                          <a:latin typeface="Calibri"/>
                          <a:cs typeface="Calibri"/>
                        </a:rPr>
                        <a:t>(CRS)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675"/>
                        </a:spcBef>
                      </a:pPr>
                      <a:r>
                        <a:rPr sz="1200" spc="-5" dirty="0">
                          <a:latin typeface="Calibri"/>
                          <a:cs typeface="Calibri"/>
                        </a:rPr>
                        <a:t>Success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675"/>
                        </a:spcBef>
                      </a:pPr>
                      <a:r>
                        <a:rPr sz="1200" dirty="0">
                          <a:latin typeface="Calibri"/>
                          <a:cs typeface="Calibri"/>
                        </a:rPr>
                        <a:t>No</a:t>
                      </a:r>
                      <a:r>
                        <a:rPr sz="1200" spc="-45" dirty="0">
                          <a:latin typeface="Calibri"/>
                          <a:cs typeface="Calibri"/>
                        </a:rPr>
                        <a:t> </a:t>
                      </a:r>
                      <a:r>
                        <a:rPr sz="1200" spc="-10" dirty="0">
                          <a:latin typeface="Calibri"/>
                          <a:cs typeface="Calibri"/>
                        </a:rPr>
                        <a:t>attempt</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39">
                <a:tc>
                  <a:txBody>
                    <a:bodyPr/>
                    <a:lstStyle/>
                    <a:p>
                      <a:pPr marL="91440">
                        <a:lnSpc>
                          <a:spcPct val="100000"/>
                        </a:lnSpc>
                        <a:spcBef>
                          <a:spcPts val="675"/>
                        </a:spcBef>
                      </a:pPr>
                      <a:r>
                        <a:rPr sz="1200" spc="-10" dirty="0">
                          <a:latin typeface="Calibri"/>
                          <a:cs typeface="Calibri"/>
                        </a:rPr>
                        <a:t>2013-03-01</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675"/>
                        </a:spcBef>
                      </a:pPr>
                      <a:r>
                        <a:rPr sz="1200" spc="-10" dirty="0">
                          <a:latin typeface="Calibri"/>
                          <a:cs typeface="Calibri"/>
                        </a:rPr>
                        <a:t>15:10:00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675"/>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B0007</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675"/>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675"/>
                        </a:spcBef>
                      </a:pPr>
                      <a:r>
                        <a:rPr sz="1200" dirty="0">
                          <a:latin typeface="Calibri"/>
                          <a:cs typeface="Calibri"/>
                        </a:rPr>
                        <a:t>SpaceX</a:t>
                      </a:r>
                      <a:r>
                        <a:rPr sz="1200" spc="-55" dirty="0">
                          <a:latin typeface="Calibri"/>
                          <a:cs typeface="Calibri"/>
                        </a:rPr>
                        <a:t> </a:t>
                      </a:r>
                      <a:r>
                        <a:rPr sz="1200" spc="-5" dirty="0">
                          <a:latin typeface="Calibri"/>
                          <a:cs typeface="Calibri"/>
                        </a:rPr>
                        <a:t>CRS-2</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10" dirty="0">
                          <a:latin typeface="Calibri"/>
                          <a:cs typeface="Calibri"/>
                        </a:rPr>
                        <a:t>677</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5" dirty="0">
                          <a:latin typeface="Calibri"/>
                          <a:cs typeface="Calibri"/>
                        </a:rPr>
                        <a:t>NASA</a:t>
                      </a:r>
                      <a:r>
                        <a:rPr sz="1200" spc="-40" dirty="0">
                          <a:latin typeface="Calibri"/>
                          <a:cs typeface="Calibri"/>
                        </a:rPr>
                        <a:t> </a:t>
                      </a:r>
                      <a:r>
                        <a:rPr sz="1200" spc="-5" dirty="0">
                          <a:latin typeface="Calibri"/>
                          <a:cs typeface="Calibri"/>
                        </a:rPr>
                        <a:t>(CRS)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675"/>
                        </a:spcBef>
                      </a:pPr>
                      <a:r>
                        <a:rPr sz="1200" spc="-5" dirty="0">
                          <a:latin typeface="Calibri"/>
                          <a:cs typeface="Calibri"/>
                        </a:rPr>
                        <a:t>Success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675"/>
                        </a:spcBef>
                      </a:pPr>
                      <a:r>
                        <a:rPr sz="1200" dirty="0">
                          <a:latin typeface="Calibri"/>
                          <a:cs typeface="Calibri"/>
                        </a:rPr>
                        <a:t>No</a:t>
                      </a:r>
                      <a:r>
                        <a:rPr sz="1200" spc="-35" dirty="0">
                          <a:latin typeface="Calibri"/>
                          <a:cs typeface="Calibri"/>
                        </a:rPr>
                        <a:t> </a:t>
                      </a:r>
                      <a:r>
                        <a:rPr sz="1200" spc="-15" dirty="0">
                          <a:latin typeface="Calibri"/>
                          <a:cs typeface="Calibri"/>
                        </a:rPr>
                        <a:t>attemp</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907" y="1198452"/>
            <a:ext cx="9676765" cy="4513415"/>
          </a:xfrm>
          <a:prstGeom prst="rect">
            <a:avLst/>
          </a:prstGeom>
        </p:spPr>
        <p:txBody>
          <a:bodyPr vert="horz" wrap="square" lIns="0" tIns="202565" rIns="0" bIns="0" rtlCol="0">
            <a:spAutoFit/>
          </a:bodyPr>
          <a:lstStyle/>
          <a:p>
            <a:pPr algn="just"/>
            <a:r>
              <a:rPr lang="en-US" sz="2000" b="0" i="0" dirty="0">
                <a:effectLst/>
                <a:latin typeface="Söhne"/>
              </a:rPr>
              <a:t>	The analysis of the data involved a combination of methodologies, including data collection through web scraping and the SpaceX API, exploratory data analysis (EDA) encompassing data wrangling, data visualization, and interactive visual analytics, as well as machine learning prediction. A summary of the findings is presented below.</a:t>
            </a:r>
          </a:p>
          <a:p>
            <a:pPr algn="just"/>
            <a:endParaRPr lang="en-US" sz="2000" b="0" i="0" dirty="0">
              <a:effectLst/>
              <a:latin typeface="Söhne"/>
            </a:endParaRPr>
          </a:p>
          <a:p>
            <a:pPr algn="just"/>
            <a:r>
              <a:rPr lang="en-US" sz="2000" b="0" i="0" dirty="0">
                <a:effectLst/>
                <a:latin typeface="Söhne"/>
              </a:rPr>
              <a:t>	Data collection involved utilizing web scraping techniques and accessing the SpaceX API, enabling the acquisition of valuable data from public sources. This comprehensive dataset formed the foundation for subsequent analysis.</a:t>
            </a:r>
          </a:p>
          <a:p>
            <a:pPr algn="just"/>
            <a:endParaRPr lang="en-US" sz="2000" b="0" i="0" dirty="0">
              <a:effectLst/>
              <a:latin typeface="Söhne"/>
            </a:endParaRPr>
          </a:p>
          <a:p>
            <a:pPr algn="just"/>
            <a:r>
              <a:rPr lang="en-US" sz="2000" b="0" i="0" dirty="0">
                <a:effectLst/>
                <a:latin typeface="Söhne"/>
              </a:rPr>
              <a:t>	EDA was employed to explore the dataset, involving various data wrangling techniques to clean and preprocess the data. Through data visualization and interactive visual analytics, key features were identified that exhibited significant correlations with the success of launchings. These insights facilitated a deeper understanding of the factors driving successful launches.</a:t>
            </a:r>
          </a:p>
        </p:txBody>
      </p:sp>
      <p:sp>
        <p:nvSpPr>
          <p:cNvPr id="4" name="object 4"/>
          <p:cNvSpPr txBox="1"/>
          <p:nvPr/>
        </p:nvSpPr>
        <p:spPr>
          <a:xfrm>
            <a:off x="11208766" y="6104032"/>
            <a:ext cx="1993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3</a:t>
            </a:fld>
            <a:endParaRPr sz="1600">
              <a:latin typeface="Microsoft Sans Serif"/>
              <a:cs typeface="Microsoft Sans Serif"/>
            </a:endParaRPr>
          </a:p>
        </p:txBody>
      </p:sp>
      <p:sp>
        <p:nvSpPr>
          <p:cNvPr id="3" name="object 3"/>
          <p:cNvSpPr txBox="1">
            <a:spLocks noGrp="1"/>
          </p:cNvSpPr>
          <p:nvPr>
            <p:ph type="title"/>
          </p:nvPr>
        </p:nvSpPr>
        <p:spPr>
          <a:xfrm>
            <a:off x="848994" y="418782"/>
            <a:ext cx="3879850" cy="589915"/>
          </a:xfrm>
          <a:prstGeom prst="rect">
            <a:avLst/>
          </a:prstGeom>
        </p:spPr>
        <p:txBody>
          <a:bodyPr vert="horz" wrap="square" lIns="0" tIns="12700" rIns="0" bIns="0" rtlCol="0">
            <a:spAutoFit/>
          </a:bodyPr>
          <a:lstStyle/>
          <a:p>
            <a:pPr marL="12700">
              <a:lnSpc>
                <a:spcPct val="100000"/>
              </a:lnSpc>
              <a:spcBef>
                <a:spcPts val="100"/>
              </a:spcBef>
            </a:pPr>
            <a:r>
              <a:rPr spc="-150" dirty="0"/>
              <a:t>Executive</a:t>
            </a:r>
            <a:r>
              <a:rPr spc="95" dirty="0"/>
              <a:t> </a:t>
            </a:r>
            <a:r>
              <a:rPr spc="-200" dirty="0"/>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71246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5" dirty="0">
                <a:solidFill>
                  <a:srgbClr val="292929"/>
                </a:solidFill>
                <a:latin typeface="Microsoft Sans Serif"/>
                <a:cs typeface="Microsoft Sans Serif"/>
              </a:rPr>
              <a:t>Total</a:t>
            </a:r>
            <a:r>
              <a:rPr sz="2200" spc="35"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carried</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boosters</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a:t>
            </a:r>
            <a:r>
              <a:rPr sz="2200" spc="50" dirty="0">
                <a:solidFill>
                  <a:srgbClr val="292929"/>
                </a:solidFill>
                <a:latin typeface="Microsoft Sans Serif"/>
                <a:cs typeface="Microsoft Sans Serif"/>
              </a:rPr>
              <a:t> </a:t>
            </a:r>
            <a:r>
              <a:rPr sz="2200" spc="-150" dirty="0">
                <a:solidFill>
                  <a:srgbClr val="292929"/>
                </a:solidFill>
                <a:latin typeface="Microsoft Sans Serif"/>
                <a:cs typeface="Microsoft Sans Serif"/>
              </a:rPr>
              <a:t>NASA:</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30</a:t>
            </a:fld>
            <a:endParaRPr spc="75" dirty="0"/>
          </a:p>
        </p:txBody>
      </p:sp>
      <p:sp>
        <p:nvSpPr>
          <p:cNvPr id="3" name="object 3"/>
          <p:cNvSpPr txBox="1"/>
          <p:nvPr/>
        </p:nvSpPr>
        <p:spPr>
          <a:xfrm>
            <a:off x="848994" y="4408170"/>
            <a:ext cx="8649970" cy="69596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5" dirty="0">
                <a:solidFill>
                  <a:srgbClr val="292929"/>
                </a:solidFill>
                <a:latin typeface="Microsoft Sans Serif"/>
                <a:cs typeface="Microsoft Sans Serif"/>
              </a:rPr>
              <a:t>Total</a:t>
            </a:r>
            <a:r>
              <a:rPr sz="2200" spc="45"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85" dirty="0">
                <a:solidFill>
                  <a:srgbClr val="292929"/>
                </a:solidFill>
                <a:latin typeface="Microsoft Sans Serif"/>
                <a:cs typeface="Microsoft Sans Serif"/>
              </a:rPr>
              <a:t> </a:t>
            </a:r>
            <a:r>
              <a:rPr sz="2200" spc="-65" dirty="0">
                <a:solidFill>
                  <a:srgbClr val="292929"/>
                </a:solidFill>
                <a:latin typeface="Microsoft Sans Serif"/>
                <a:cs typeface="Microsoft Sans Serif"/>
              </a:rPr>
              <a:t>calculated</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above,</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summing</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all</a:t>
            </a:r>
            <a:r>
              <a:rPr sz="2200" spc="75" dirty="0">
                <a:solidFill>
                  <a:srgbClr val="292929"/>
                </a:solidFill>
                <a:latin typeface="Microsoft Sans Serif"/>
                <a:cs typeface="Microsoft Sans Serif"/>
              </a:rPr>
              <a:t> </a:t>
            </a:r>
            <a:r>
              <a:rPr sz="2200" spc="-65" dirty="0">
                <a:solidFill>
                  <a:srgbClr val="292929"/>
                </a:solidFill>
                <a:latin typeface="Microsoft Sans Serif"/>
                <a:cs typeface="Microsoft Sans Serif"/>
              </a:rPr>
              <a:t>payloads</a:t>
            </a:r>
            <a:r>
              <a:rPr sz="2200" spc="100" dirty="0">
                <a:solidFill>
                  <a:srgbClr val="292929"/>
                </a:solidFill>
                <a:latin typeface="Microsoft Sans Serif"/>
                <a:cs typeface="Microsoft Sans Serif"/>
              </a:rPr>
              <a:t> </a:t>
            </a:r>
            <a:r>
              <a:rPr sz="2200" spc="-80" dirty="0">
                <a:solidFill>
                  <a:srgbClr val="292929"/>
                </a:solidFill>
                <a:latin typeface="Microsoft Sans Serif"/>
                <a:cs typeface="Microsoft Sans Serif"/>
              </a:rPr>
              <a:t>whose</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codes</a:t>
            </a:r>
            <a:endParaRPr sz="2200">
              <a:latin typeface="Microsoft Sans Serif"/>
              <a:cs typeface="Microsoft Sans Serif"/>
            </a:endParaRPr>
          </a:p>
          <a:p>
            <a:pPr marL="241300">
              <a:lnSpc>
                <a:spcPct val="100000"/>
              </a:lnSpc>
            </a:pPr>
            <a:r>
              <a:rPr sz="2200" spc="-40" dirty="0">
                <a:solidFill>
                  <a:srgbClr val="292929"/>
                </a:solidFill>
                <a:latin typeface="Microsoft Sans Serif"/>
                <a:cs typeface="Microsoft Sans Serif"/>
              </a:rPr>
              <a:t>contain</a:t>
            </a:r>
            <a:r>
              <a:rPr sz="2200" spc="60" dirty="0">
                <a:solidFill>
                  <a:srgbClr val="292929"/>
                </a:solidFill>
                <a:latin typeface="Microsoft Sans Serif"/>
                <a:cs typeface="Microsoft Sans Serif"/>
              </a:rPr>
              <a:t> </a:t>
            </a:r>
            <a:r>
              <a:rPr sz="2200" spc="-175" dirty="0">
                <a:solidFill>
                  <a:srgbClr val="292929"/>
                </a:solidFill>
                <a:latin typeface="Microsoft Sans Serif"/>
                <a:cs typeface="Microsoft Sans Serif"/>
              </a:rPr>
              <a:t>‘CRS’,</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which</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corresponds</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70" dirty="0">
                <a:solidFill>
                  <a:srgbClr val="292929"/>
                </a:solidFill>
                <a:latin typeface="Microsoft Sans Serif"/>
                <a:cs typeface="Microsoft Sans Serif"/>
              </a:rPr>
              <a:t> </a:t>
            </a:r>
            <a:r>
              <a:rPr sz="2200" spc="-150" dirty="0">
                <a:solidFill>
                  <a:srgbClr val="292929"/>
                </a:solidFill>
                <a:latin typeface="Microsoft Sans Serif"/>
                <a:cs typeface="Microsoft Sans Serif"/>
              </a:rPr>
              <a:t>NASA.</a:t>
            </a:r>
            <a:endParaRPr sz="2200">
              <a:latin typeface="Microsoft Sans Serif"/>
              <a:cs typeface="Microsoft Sans Serif"/>
            </a:endParaRPr>
          </a:p>
        </p:txBody>
      </p:sp>
      <p:sp>
        <p:nvSpPr>
          <p:cNvPr id="4" name="object 4"/>
          <p:cNvSpPr txBox="1">
            <a:spLocks noGrp="1"/>
          </p:cNvSpPr>
          <p:nvPr>
            <p:ph type="title"/>
          </p:nvPr>
        </p:nvSpPr>
        <p:spPr>
          <a:xfrm>
            <a:off x="848994" y="418528"/>
            <a:ext cx="3883660" cy="589915"/>
          </a:xfrm>
          <a:prstGeom prst="rect">
            <a:avLst/>
          </a:prstGeom>
        </p:spPr>
        <p:txBody>
          <a:bodyPr vert="horz" wrap="square" lIns="0" tIns="12700" rIns="0" bIns="0" rtlCol="0">
            <a:spAutoFit/>
          </a:bodyPr>
          <a:lstStyle/>
          <a:p>
            <a:pPr marL="12700">
              <a:lnSpc>
                <a:spcPct val="100000"/>
              </a:lnSpc>
              <a:spcBef>
                <a:spcPts val="100"/>
              </a:spcBef>
            </a:pPr>
            <a:r>
              <a:rPr spc="-90" dirty="0"/>
              <a:t>Total</a:t>
            </a:r>
            <a:r>
              <a:rPr spc="75" dirty="0"/>
              <a:t> </a:t>
            </a:r>
            <a:r>
              <a:rPr spc="-140" dirty="0"/>
              <a:t>Payload</a:t>
            </a:r>
            <a:r>
              <a:rPr spc="110" dirty="0"/>
              <a:t> </a:t>
            </a:r>
            <a:r>
              <a:rPr spc="-235" dirty="0"/>
              <a:t>Mass</a:t>
            </a:r>
          </a:p>
        </p:txBody>
      </p:sp>
      <p:graphicFrame>
        <p:nvGraphicFramePr>
          <p:cNvPr id="5" name="object 5"/>
          <p:cNvGraphicFramePr>
            <a:graphicFrameLocks noGrp="1"/>
          </p:cNvGraphicFramePr>
          <p:nvPr/>
        </p:nvGraphicFramePr>
        <p:xfrm>
          <a:off x="1670050" y="2808604"/>
          <a:ext cx="1881505" cy="741679"/>
        </p:xfrm>
        <a:graphic>
          <a:graphicData uri="http://schemas.openxmlformats.org/drawingml/2006/table">
            <a:tbl>
              <a:tblPr firstRow="1" bandRow="1">
                <a:tableStyleId>{2D5ABB26-0587-4C30-8999-92F81FD0307C}</a:tableStyleId>
              </a:tblPr>
              <a:tblGrid>
                <a:gridCol w="1881505">
                  <a:extLst>
                    <a:ext uri="{9D8B030D-6E8A-4147-A177-3AD203B41FA5}">
                      <a16:colId xmlns:a16="http://schemas.microsoft.com/office/drawing/2014/main" val="20000"/>
                    </a:ext>
                  </a:extLst>
                </a:gridCol>
              </a:tblGrid>
              <a:tr h="370840">
                <a:tc>
                  <a:txBody>
                    <a:bodyPr/>
                    <a:lstStyle/>
                    <a:p>
                      <a:pPr marL="91440">
                        <a:lnSpc>
                          <a:spcPct val="100000"/>
                        </a:lnSpc>
                        <a:spcBef>
                          <a:spcPts val="270"/>
                        </a:spcBef>
                      </a:pPr>
                      <a:r>
                        <a:rPr sz="1800" b="1" spc="-40" dirty="0">
                          <a:solidFill>
                            <a:srgbClr val="FFFFFF"/>
                          </a:solidFill>
                          <a:latin typeface="Calibri"/>
                          <a:cs typeface="Calibri"/>
                        </a:rPr>
                        <a:t>Total</a:t>
                      </a:r>
                      <a:r>
                        <a:rPr sz="1800" b="1" spc="-15" dirty="0">
                          <a:solidFill>
                            <a:srgbClr val="FFFFFF"/>
                          </a:solidFill>
                          <a:latin typeface="Calibri"/>
                          <a:cs typeface="Calibri"/>
                        </a:rPr>
                        <a:t> </a:t>
                      </a:r>
                      <a:r>
                        <a:rPr sz="1800" b="1" spc="-20" dirty="0">
                          <a:solidFill>
                            <a:srgbClr val="FFFFFF"/>
                          </a:solidFill>
                          <a:latin typeface="Calibri"/>
                          <a:cs typeface="Calibri"/>
                        </a:rPr>
                        <a:t>Payload</a:t>
                      </a:r>
                      <a:r>
                        <a:rPr sz="1800" b="1" spc="5" dirty="0">
                          <a:solidFill>
                            <a:srgbClr val="FFFFFF"/>
                          </a:solidFill>
                          <a:latin typeface="Calibri"/>
                          <a:cs typeface="Calibri"/>
                        </a:rPr>
                        <a:t> </a:t>
                      </a:r>
                      <a:r>
                        <a:rPr sz="1800" b="1" dirty="0">
                          <a:solidFill>
                            <a:srgbClr val="FFFFFF"/>
                          </a:solidFill>
                          <a:latin typeface="Calibri"/>
                          <a:cs typeface="Calibri"/>
                        </a:rPr>
                        <a:t>(kg)</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111.268</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722312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75" dirty="0">
                <a:solidFill>
                  <a:srgbClr val="292929"/>
                </a:solidFill>
                <a:latin typeface="Microsoft Sans Serif"/>
                <a:cs typeface="Microsoft Sans Serif"/>
              </a:rPr>
              <a:t>Average</a:t>
            </a:r>
            <a:r>
              <a:rPr sz="2200" spc="80" dirty="0">
                <a:solidFill>
                  <a:srgbClr val="292929"/>
                </a:solidFill>
                <a:latin typeface="Microsoft Sans Serif"/>
                <a:cs typeface="Microsoft Sans Serif"/>
              </a:rPr>
              <a:t> </a:t>
            </a:r>
            <a:r>
              <a:rPr sz="2200" spc="-55" dirty="0">
                <a:solidFill>
                  <a:srgbClr val="292929"/>
                </a:solidFill>
                <a:latin typeface="Microsoft Sans Serif"/>
                <a:cs typeface="Microsoft Sans Serif"/>
              </a:rPr>
              <a:t>payload</a:t>
            </a:r>
            <a:r>
              <a:rPr sz="2200" spc="55"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carried</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65" dirty="0">
                <a:solidFill>
                  <a:srgbClr val="292929"/>
                </a:solidFill>
                <a:latin typeface="Microsoft Sans Serif"/>
                <a:cs typeface="Microsoft Sans Serif"/>
              </a:rPr>
              <a:t> </a:t>
            </a:r>
            <a:r>
              <a:rPr sz="2200" spc="-20" dirty="0">
                <a:solidFill>
                  <a:srgbClr val="292929"/>
                </a:solidFill>
                <a:latin typeface="Microsoft Sans Serif"/>
                <a:cs typeface="Microsoft Sans Serif"/>
              </a:rPr>
              <a:t>booster</a:t>
            </a:r>
            <a:r>
              <a:rPr sz="2200" spc="55" dirty="0">
                <a:solidFill>
                  <a:srgbClr val="292929"/>
                </a:solidFill>
                <a:latin typeface="Microsoft Sans Serif"/>
                <a:cs typeface="Microsoft Sans Serif"/>
              </a:rPr>
              <a:t> </a:t>
            </a:r>
            <a:r>
              <a:rPr sz="2200" spc="-50" dirty="0">
                <a:solidFill>
                  <a:srgbClr val="292929"/>
                </a:solidFill>
                <a:latin typeface="Microsoft Sans Serif"/>
                <a:cs typeface="Microsoft Sans Serif"/>
              </a:rPr>
              <a:t>version</a:t>
            </a:r>
            <a:r>
              <a:rPr sz="2200" spc="90" dirty="0">
                <a:solidFill>
                  <a:srgbClr val="292929"/>
                </a:solidFill>
                <a:latin typeface="Microsoft Sans Serif"/>
                <a:cs typeface="Microsoft Sans Serif"/>
              </a:rPr>
              <a:t> </a:t>
            </a:r>
            <a:r>
              <a:rPr sz="2200" spc="-45" dirty="0">
                <a:solidFill>
                  <a:srgbClr val="292929"/>
                </a:solidFill>
                <a:latin typeface="Microsoft Sans Serif"/>
                <a:cs typeface="Microsoft Sans Serif"/>
              </a:rPr>
              <a:t>F9</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v1.1:</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31</a:t>
            </a:fld>
            <a:endParaRPr spc="75" dirty="0"/>
          </a:p>
        </p:txBody>
      </p:sp>
      <p:sp>
        <p:nvSpPr>
          <p:cNvPr id="3" name="object 3"/>
          <p:cNvSpPr txBox="1"/>
          <p:nvPr/>
        </p:nvSpPr>
        <p:spPr>
          <a:xfrm>
            <a:off x="848994" y="4920932"/>
            <a:ext cx="8767445" cy="696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20" dirty="0">
                <a:solidFill>
                  <a:srgbClr val="292929"/>
                </a:solidFill>
                <a:latin typeface="Microsoft Sans Serif"/>
                <a:cs typeface="Microsoft Sans Serif"/>
              </a:rPr>
              <a:t>Filtering</a:t>
            </a:r>
            <a:r>
              <a:rPr sz="2200" spc="90"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55"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50" dirty="0">
                <a:solidFill>
                  <a:srgbClr val="292929"/>
                </a:solidFill>
                <a:latin typeface="Microsoft Sans Serif"/>
                <a:cs typeface="Microsoft Sans Serif"/>
              </a:rPr>
              <a:t> </a:t>
            </a:r>
            <a:r>
              <a:rPr sz="2200" spc="-20" dirty="0">
                <a:solidFill>
                  <a:srgbClr val="292929"/>
                </a:solidFill>
                <a:latin typeface="Microsoft Sans Serif"/>
                <a:cs typeface="Microsoft Sans Serif"/>
              </a:rPr>
              <a:t>booster</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version</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above</a:t>
            </a:r>
            <a:r>
              <a:rPr sz="2200" spc="5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calculating</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85" dirty="0">
                <a:solidFill>
                  <a:srgbClr val="292929"/>
                </a:solidFill>
                <a:latin typeface="Microsoft Sans Serif"/>
                <a:cs typeface="Microsoft Sans Serif"/>
              </a:rPr>
              <a:t>average</a:t>
            </a:r>
            <a:endParaRPr sz="2200">
              <a:latin typeface="Microsoft Sans Serif"/>
              <a:cs typeface="Microsoft Sans Serif"/>
            </a:endParaRPr>
          </a:p>
          <a:p>
            <a:pPr marL="241300">
              <a:lnSpc>
                <a:spcPct val="100000"/>
              </a:lnSpc>
              <a:spcBef>
                <a:spcPts val="5"/>
              </a:spcBef>
            </a:pPr>
            <a:r>
              <a:rPr sz="2200" spc="-50" dirty="0">
                <a:solidFill>
                  <a:srgbClr val="292929"/>
                </a:solidFill>
                <a:latin typeface="Microsoft Sans Serif"/>
                <a:cs typeface="Microsoft Sans Serif"/>
              </a:rPr>
              <a:t>payload</a:t>
            </a:r>
            <a:r>
              <a:rPr sz="2200" spc="70"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a:t>
            </a:r>
            <a:r>
              <a:rPr sz="2200" spc="65" dirty="0">
                <a:solidFill>
                  <a:srgbClr val="292929"/>
                </a:solidFill>
                <a:latin typeface="Microsoft Sans Serif"/>
                <a:cs typeface="Microsoft Sans Serif"/>
              </a:rPr>
              <a:t> </a:t>
            </a:r>
            <a:r>
              <a:rPr sz="2200" spc="-95" dirty="0">
                <a:solidFill>
                  <a:srgbClr val="292929"/>
                </a:solidFill>
                <a:latin typeface="Microsoft Sans Serif"/>
                <a:cs typeface="Microsoft Sans Serif"/>
              </a:rPr>
              <a:t>we</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obtained</a:t>
            </a:r>
            <a:r>
              <a:rPr sz="2200" spc="5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value</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50" dirty="0">
                <a:solidFill>
                  <a:srgbClr val="292929"/>
                </a:solidFill>
                <a:latin typeface="Microsoft Sans Serif"/>
                <a:cs typeface="Microsoft Sans Serif"/>
              </a:rPr>
              <a:t> </a:t>
            </a:r>
            <a:r>
              <a:rPr sz="2200" spc="55" dirty="0">
                <a:solidFill>
                  <a:srgbClr val="292929"/>
                </a:solidFill>
                <a:latin typeface="Microsoft Sans Serif"/>
                <a:cs typeface="Microsoft Sans Serif"/>
              </a:rPr>
              <a:t>2,928</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kg.</a:t>
            </a:r>
            <a:endParaRPr sz="2200">
              <a:latin typeface="Microsoft Sans Serif"/>
              <a:cs typeface="Microsoft Sans Serif"/>
            </a:endParaRPr>
          </a:p>
        </p:txBody>
      </p:sp>
      <p:sp>
        <p:nvSpPr>
          <p:cNvPr id="4" name="object 4"/>
          <p:cNvSpPr txBox="1">
            <a:spLocks noGrp="1"/>
          </p:cNvSpPr>
          <p:nvPr>
            <p:ph type="title"/>
          </p:nvPr>
        </p:nvSpPr>
        <p:spPr>
          <a:xfrm>
            <a:off x="848994" y="418528"/>
            <a:ext cx="6872605" cy="589915"/>
          </a:xfrm>
          <a:prstGeom prst="rect">
            <a:avLst/>
          </a:prstGeom>
        </p:spPr>
        <p:txBody>
          <a:bodyPr vert="horz" wrap="square" lIns="0" tIns="12700" rIns="0" bIns="0" rtlCol="0">
            <a:spAutoFit/>
          </a:bodyPr>
          <a:lstStyle/>
          <a:p>
            <a:pPr marL="12700">
              <a:lnSpc>
                <a:spcPct val="100000"/>
              </a:lnSpc>
              <a:spcBef>
                <a:spcPts val="100"/>
              </a:spcBef>
            </a:pPr>
            <a:r>
              <a:rPr spc="-125" dirty="0"/>
              <a:t>Average</a:t>
            </a:r>
            <a:r>
              <a:rPr spc="90" dirty="0"/>
              <a:t> </a:t>
            </a:r>
            <a:r>
              <a:rPr spc="-140" dirty="0"/>
              <a:t>Payload</a:t>
            </a:r>
            <a:r>
              <a:rPr spc="130" dirty="0"/>
              <a:t> </a:t>
            </a:r>
            <a:r>
              <a:rPr spc="-229" dirty="0"/>
              <a:t>Mass</a:t>
            </a:r>
            <a:r>
              <a:rPr spc="120" dirty="0"/>
              <a:t> </a:t>
            </a:r>
            <a:r>
              <a:rPr spc="-65" dirty="0"/>
              <a:t>by</a:t>
            </a:r>
            <a:r>
              <a:rPr spc="125" dirty="0"/>
              <a:t> </a:t>
            </a:r>
            <a:r>
              <a:rPr spc="-60" dirty="0"/>
              <a:t>F9</a:t>
            </a:r>
            <a:r>
              <a:rPr spc="130" dirty="0"/>
              <a:t> </a:t>
            </a:r>
            <a:r>
              <a:rPr spc="15" dirty="0"/>
              <a:t>v1.1</a:t>
            </a:r>
          </a:p>
        </p:txBody>
      </p:sp>
      <p:graphicFrame>
        <p:nvGraphicFramePr>
          <p:cNvPr id="5" name="object 5"/>
          <p:cNvGraphicFramePr>
            <a:graphicFrameLocks noGrp="1"/>
          </p:cNvGraphicFramePr>
          <p:nvPr/>
        </p:nvGraphicFramePr>
        <p:xfrm>
          <a:off x="1670050" y="3051810"/>
          <a:ext cx="2062480" cy="754380"/>
        </p:xfrm>
        <a:graphic>
          <a:graphicData uri="http://schemas.openxmlformats.org/drawingml/2006/table">
            <a:tbl>
              <a:tblPr firstRow="1" bandRow="1">
                <a:tableStyleId>{2D5ABB26-0587-4C30-8999-92F81FD0307C}</a:tableStyleId>
              </a:tblPr>
              <a:tblGrid>
                <a:gridCol w="2043430">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20" dirty="0">
                          <a:solidFill>
                            <a:srgbClr val="FFFFFF"/>
                          </a:solidFill>
                          <a:latin typeface="Calibri"/>
                          <a:cs typeface="Calibri"/>
                        </a:rPr>
                        <a:t>Avg</a:t>
                      </a:r>
                      <a:r>
                        <a:rPr sz="1800" b="1" spc="-45" dirty="0">
                          <a:solidFill>
                            <a:srgbClr val="FFFFFF"/>
                          </a:solidFill>
                          <a:latin typeface="Calibri"/>
                          <a:cs typeface="Calibri"/>
                        </a:rPr>
                        <a:t> </a:t>
                      </a:r>
                      <a:r>
                        <a:rPr sz="1800" b="1" spc="-20" dirty="0">
                          <a:solidFill>
                            <a:srgbClr val="FFFFFF"/>
                          </a:solidFill>
                          <a:latin typeface="Calibri"/>
                          <a:cs typeface="Calibri"/>
                        </a:rPr>
                        <a:t>Payload</a:t>
                      </a:r>
                      <a:r>
                        <a:rPr sz="1800" b="1" spc="10" dirty="0">
                          <a:solidFill>
                            <a:srgbClr val="FFFFFF"/>
                          </a:solidFill>
                          <a:latin typeface="Calibri"/>
                          <a:cs typeface="Calibri"/>
                        </a:rPr>
                        <a:t> </a:t>
                      </a:r>
                      <a:r>
                        <a:rPr sz="1800" b="1" dirty="0">
                          <a:solidFill>
                            <a:srgbClr val="FFFFFF"/>
                          </a:solidFill>
                          <a:latin typeface="Calibri"/>
                          <a:cs typeface="Calibri"/>
                        </a:rPr>
                        <a:t>(kg)</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2.928</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605409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40" dirty="0">
                <a:solidFill>
                  <a:srgbClr val="292929"/>
                </a:solidFill>
                <a:latin typeface="Microsoft Sans Serif"/>
                <a:cs typeface="Microsoft Sans Serif"/>
              </a:rPr>
              <a:t>First</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a:t>
            </a:r>
            <a:r>
              <a:rPr sz="2200" spc="90" dirty="0">
                <a:solidFill>
                  <a:srgbClr val="292929"/>
                </a:solidFill>
                <a:latin typeface="Microsoft Sans Serif"/>
                <a:cs typeface="Microsoft Sans Serif"/>
              </a:rPr>
              <a:t> </a:t>
            </a:r>
            <a:r>
              <a:rPr sz="2200" spc="-50" dirty="0">
                <a:solidFill>
                  <a:srgbClr val="292929"/>
                </a:solidFill>
                <a:latin typeface="Microsoft Sans Serif"/>
                <a:cs typeface="Microsoft Sans Serif"/>
              </a:rPr>
              <a:t>outcome</a:t>
            </a:r>
            <a:r>
              <a:rPr sz="2200" spc="6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45" dirty="0">
                <a:solidFill>
                  <a:srgbClr val="292929"/>
                </a:solidFill>
                <a:latin typeface="Microsoft Sans Serif"/>
                <a:cs typeface="Microsoft Sans Serif"/>
              </a:rPr>
              <a:t> </a:t>
            </a:r>
            <a:r>
              <a:rPr sz="2200" spc="-15" dirty="0">
                <a:solidFill>
                  <a:srgbClr val="292929"/>
                </a:solidFill>
                <a:latin typeface="Microsoft Sans Serif"/>
                <a:cs typeface="Microsoft Sans Serif"/>
              </a:rPr>
              <a:t>ground</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pad:</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32</a:t>
            </a:fld>
            <a:endParaRPr spc="75" dirty="0"/>
          </a:p>
        </p:txBody>
      </p:sp>
      <p:sp>
        <p:nvSpPr>
          <p:cNvPr id="3" name="object 3"/>
          <p:cNvSpPr txBox="1"/>
          <p:nvPr/>
        </p:nvSpPr>
        <p:spPr>
          <a:xfrm>
            <a:off x="848994" y="4920932"/>
            <a:ext cx="9293225" cy="103187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125" dirty="0">
                <a:solidFill>
                  <a:srgbClr val="292929"/>
                </a:solidFill>
                <a:latin typeface="Microsoft Sans Serif"/>
                <a:cs typeface="Microsoft Sans Serif"/>
              </a:rPr>
              <a:t>By</a:t>
            </a:r>
            <a:r>
              <a:rPr sz="2200" spc="85" dirty="0">
                <a:solidFill>
                  <a:srgbClr val="292929"/>
                </a:solidFill>
                <a:latin typeface="Microsoft Sans Serif"/>
                <a:cs typeface="Microsoft Sans Serif"/>
              </a:rPr>
              <a:t> </a:t>
            </a:r>
            <a:r>
              <a:rPr sz="2200" dirty="0">
                <a:solidFill>
                  <a:srgbClr val="292929"/>
                </a:solidFill>
                <a:latin typeface="Microsoft Sans Serif"/>
                <a:cs typeface="Microsoft Sans Serif"/>
              </a:rPr>
              <a:t>filtering</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landing</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outcome</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5" dirty="0">
                <a:solidFill>
                  <a:srgbClr val="292929"/>
                </a:solidFill>
                <a:latin typeface="Microsoft Sans Serif"/>
                <a:cs typeface="Microsoft Sans Serif"/>
              </a:rPr>
              <a:t> </a:t>
            </a:r>
            <a:r>
              <a:rPr sz="2200" spc="-15" dirty="0">
                <a:solidFill>
                  <a:srgbClr val="292929"/>
                </a:solidFill>
                <a:latin typeface="Microsoft Sans Serif"/>
                <a:cs typeface="Microsoft Sans Serif"/>
              </a:rPr>
              <a:t>ground</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pad</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60" dirty="0">
                <a:solidFill>
                  <a:srgbClr val="292929"/>
                </a:solidFill>
                <a:latin typeface="Microsoft Sans Serif"/>
                <a:cs typeface="Microsoft Sans Serif"/>
              </a:rPr>
              <a:t> </a:t>
            </a:r>
            <a:r>
              <a:rPr sz="2200" spc="10" dirty="0">
                <a:solidFill>
                  <a:srgbClr val="292929"/>
                </a:solidFill>
                <a:latin typeface="Microsoft Sans Serif"/>
                <a:cs typeface="Microsoft Sans Serif"/>
              </a:rPr>
              <a:t>getting </a:t>
            </a:r>
            <a:r>
              <a:rPr sz="2200" spc="1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90" dirty="0">
                <a:solidFill>
                  <a:srgbClr val="292929"/>
                </a:solidFill>
                <a:latin typeface="Microsoft Sans Serif"/>
                <a:cs typeface="Microsoft Sans Serif"/>
              </a:rPr>
              <a:t> </a:t>
            </a:r>
            <a:r>
              <a:rPr sz="2200" spc="-65" dirty="0">
                <a:solidFill>
                  <a:srgbClr val="292929"/>
                </a:solidFill>
                <a:latin typeface="Microsoft Sans Serif"/>
                <a:cs typeface="Microsoft Sans Serif"/>
              </a:rPr>
              <a:t>minimum</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value</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date</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it’s</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possible</a:t>
            </a:r>
            <a:r>
              <a:rPr sz="2200" spc="9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70" dirty="0">
                <a:solidFill>
                  <a:srgbClr val="292929"/>
                </a:solidFill>
                <a:latin typeface="Microsoft Sans Serif"/>
                <a:cs typeface="Microsoft Sans Serif"/>
              </a:rPr>
              <a:t> </a:t>
            </a:r>
            <a:r>
              <a:rPr sz="2200" spc="-20" dirty="0">
                <a:solidFill>
                  <a:srgbClr val="292929"/>
                </a:solidFill>
                <a:latin typeface="Microsoft Sans Serif"/>
                <a:cs typeface="Microsoft Sans Serif"/>
              </a:rPr>
              <a:t>identify</a:t>
            </a:r>
            <a:r>
              <a:rPr sz="2200" spc="9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first</a:t>
            </a:r>
            <a:r>
              <a:rPr sz="2200" spc="95" dirty="0">
                <a:solidFill>
                  <a:srgbClr val="292929"/>
                </a:solidFill>
                <a:latin typeface="Microsoft Sans Serif"/>
                <a:cs typeface="Microsoft Sans Serif"/>
              </a:rPr>
              <a:t> </a:t>
            </a:r>
            <a:r>
              <a:rPr sz="2200" spc="-85" dirty="0">
                <a:solidFill>
                  <a:srgbClr val="292929"/>
                </a:solidFill>
                <a:latin typeface="Microsoft Sans Serif"/>
                <a:cs typeface="Microsoft Sans Serif"/>
              </a:rPr>
              <a:t>occurrence,</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that </a:t>
            </a:r>
            <a:r>
              <a:rPr sz="2200" spc="-565" dirty="0">
                <a:solidFill>
                  <a:srgbClr val="292929"/>
                </a:solidFill>
                <a:latin typeface="Microsoft Sans Serif"/>
                <a:cs typeface="Microsoft Sans Serif"/>
              </a:rPr>
              <a:t> </a:t>
            </a:r>
            <a:r>
              <a:rPr sz="2200" spc="-65" dirty="0">
                <a:solidFill>
                  <a:srgbClr val="292929"/>
                </a:solidFill>
                <a:latin typeface="Microsoft Sans Serif"/>
                <a:cs typeface="Microsoft Sans Serif"/>
              </a:rPr>
              <a:t>happened</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0" dirty="0">
                <a:solidFill>
                  <a:srgbClr val="292929"/>
                </a:solidFill>
                <a:latin typeface="Microsoft Sans Serif"/>
                <a:cs typeface="Microsoft Sans Serif"/>
              </a:rPr>
              <a:t> </a:t>
            </a:r>
            <a:r>
              <a:rPr sz="2200" spc="90" dirty="0">
                <a:solidFill>
                  <a:srgbClr val="292929"/>
                </a:solidFill>
                <a:latin typeface="Microsoft Sans Serif"/>
                <a:cs typeface="Microsoft Sans Serif"/>
              </a:rPr>
              <a:t>12/22/2015.</a:t>
            </a:r>
            <a:endParaRPr sz="2200">
              <a:latin typeface="Microsoft Sans Serif"/>
              <a:cs typeface="Microsoft Sans Serif"/>
            </a:endParaRPr>
          </a:p>
        </p:txBody>
      </p:sp>
      <p:sp>
        <p:nvSpPr>
          <p:cNvPr id="4" name="object 4"/>
          <p:cNvSpPr txBox="1">
            <a:spLocks noGrp="1"/>
          </p:cNvSpPr>
          <p:nvPr>
            <p:ph type="title"/>
          </p:nvPr>
        </p:nvSpPr>
        <p:spPr>
          <a:xfrm>
            <a:off x="848994" y="418528"/>
            <a:ext cx="7554595" cy="589915"/>
          </a:xfrm>
          <a:prstGeom prst="rect">
            <a:avLst/>
          </a:prstGeom>
        </p:spPr>
        <p:txBody>
          <a:bodyPr vert="horz" wrap="square" lIns="0" tIns="12700" rIns="0" bIns="0" rtlCol="0">
            <a:spAutoFit/>
          </a:bodyPr>
          <a:lstStyle/>
          <a:p>
            <a:pPr marL="12700">
              <a:lnSpc>
                <a:spcPct val="100000"/>
              </a:lnSpc>
              <a:spcBef>
                <a:spcPts val="100"/>
              </a:spcBef>
            </a:pPr>
            <a:r>
              <a:rPr spc="-60" dirty="0"/>
              <a:t>First</a:t>
            </a:r>
            <a:r>
              <a:rPr spc="130" dirty="0"/>
              <a:t> </a:t>
            </a:r>
            <a:r>
              <a:rPr spc="-180" dirty="0"/>
              <a:t>Successful</a:t>
            </a:r>
            <a:r>
              <a:rPr spc="135" dirty="0"/>
              <a:t> </a:t>
            </a:r>
            <a:r>
              <a:rPr spc="-120" dirty="0"/>
              <a:t>Ground</a:t>
            </a:r>
            <a:r>
              <a:rPr spc="114" dirty="0"/>
              <a:t> </a:t>
            </a:r>
            <a:r>
              <a:rPr spc="-80" dirty="0"/>
              <a:t>Landing</a:t>
            </a:r>
            <a:r>
              <a:rPr spc="150" dirty="0"/>
              <a:t> </a:t>
            </a:r>
            <a:r>
              <a:rPr spc="-105" dirty="0"/>
              <a:t>Date</a:t>
            </a:r>
          </a:p>
        </p:txBody>
      </p:sp>
      <p:graphicFrame>
        <p:nvGraphicFramePr>
          <p:cNvPr id="5" name="object 5"/>
          <p:cNvGraphicFramePr>
            <a:graphicFrameLocks noGrp="1"/>
          </p:cNvGraphicFramePr>
          <p:nvPr/>
        </p:nvGraphicFramePr>
        <p:xfrm>
          <a:off x="1572513" y="3051810"/>
          <a:ext cx="1999614" cy="754380"/>
        </p:xfrm>
        <a:graphic>
          <a:graphicData uri="http://schemas.openxmlformats.org/drawingml/2006/table">
            <a:tbl>
              <a:tblPr firstRow="1" bandRow="1">
                <a:tableStyleId>{2D5ABB26-0587-4C30-8999-92F81FD0307C}</a:tableStyleId>
              </a:tblPr>
              <a:tblGrid>
                <a:gridCol w="1980564">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dirty="0">
                          <a:solidFill>
                            <a:srgbClr val="FFFFFF"/>
                          </a:solidFill>
                          <a:latin typeface="Calibri"/>
                          <a:cs typeface="Calibri"/>
                        </a:rPr>
                        <a:t>Min</a:t>
                      </a:r>
                      <a:r>
                        <a:rPr sz="1800" b="1" spc="-60" dirty="0">
                          <a:solidFill>
                            <a:srgbClr val="FFFFFF"/>
                          </a:solidFill>
                          <a:latin typeface="Calibri"/>
                          <a:cs typeface="Calibri"/>
                        </a:rPr>
                        <a:t> </a:t>
                      </a:r>
                      <a:r>
                        <a:rPr sz="1800" b="1" spc="-15" dirty="0">
                          <a:solidFill>
                            <a:srgbClr val="FFFFFF"/>
                          </a:solidFill>
                          <a:latin typeface="Calibri"/>
                          <a:cs typeface="Calibri"/>
                        </a:rPr>
                        <a:t>Date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dirty="0">
                          <a:latin typeface="Calibri"/>
                          <a:cs typeface="Calibri"/>
                        </a:rPr>
                        <a:t>2015-12-22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561830"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55" dirty="0">
                <a:solidFill>
                  <a:srgbClr val="292929"/>
                </a:solidFill>
                <a:latin typeface="Microsoft Sans Serif"/>
                <a:cs typeface="Microsoft Sans Serif"/>
              </a:rPr>
              <a:t>Boosters</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which</a:t>
            </a:r>
            <a:r>
              <a:rPr sz="2200" spc="65" dirty="0">
                <a:solidFill>
                  <a:srgbClr val="292929"/>
                </a:solidFill>
                <a:latin typeface="Microsoft Sans Serif"/>
                <a:cs typeface="Microsoft Sans Serif"/>
              </a:rPr>
              <a:t> </a:t>
            </a:r>
            <a:r>
              <a:rPr sz="2200" spc="-105" dirty="0">
                <a:solidFill>
                  <a:srgbClr val="292929"/>
                </a:solidFill>
                <a:latin typeface="Microsoft Sans Serif"/>
                <a:cs typeface="Microsoft Sans Serif"/>
              </a:rPr>
              <a:t>have</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successfully</a:t>
            </a:r>
            <a:r>
              <a:rPr sz="2200" spc="105" dirty="0">
                <a:solidFill>
                  <a:srgbClr val="292929"/>
                </a:solidFill>
                <a:latin typeface="Microsoft Sans Serif"/>
                <a:cs typeface="Microsoft Sans Serif"/>
              </a:rPr>
              <a:t> </a:t>
            </a:r>
            <a:r>
              <a:rPr sz="2200" spc="-50" dirty="0">
                <a:solidFill>
                  <a:srgbClr val="292929"/>
                </a:solidFill>
                <a:latin typeface="Microsoft Sans Serif"/>
                <a:cs typeface="Microsoft Sans Serif"/>
              </a:rPr>
              <a:t>landed</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drone</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ship</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had</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80"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 </a:t>
            </a:r>
            <a:r>
              <a:rPr sz="2200" spc="-570" dirty="0">
                <a:solidFill>
                  <a:srgbClr val="292929"/>
                </a:solidFill>
                <a:latin typeface="Microsoft Sans Serif"/>
                <a:cs typeface="Microsoft Sans Serif"/>
              </a:rPr>
              <a:t> </a:t>
            </a:r>
            <a:r>
              <a:rPr sz="2200" spc="-35" dirty="0">
                <a:solidFill>
                  <a:srgbClr val="292929"/>
                </a:solidFill>
                <a:latin typeface="Microsoft Sans Serif"/>
                <a:cs typeface="Microsoft Sans Serif"/>
              </a:rPr>
              <a:t>greater</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than</a:t>
            </a:r>
            <a:r>
              <a:rPr sz="2200" spc="45" dirty="0">
                <a:solidFill>
                  <a:srgbClr val="292929"/>
                </a:solidFill>
                <a:latin typeface="Microsoft Sans Serif"/>
                <a:cs typeface="Microsoft Sans Serif"/>
              </a:rPr>
              <a:t> </a:t>
            </a:r>
            <a:r>
              <a:rPr sz="2200" spc="95" dirty="0">
                <a:solidFill>
                  <a:srgbClr val="292929"/>
                </a:solidFill>
                <a:latin typeface="Microsoft Sans Serif"/>
                <a:cs typeface="Microsoft Sans Serif"/>
              </a:rPr>
              <a:t>4000</a:t>
            </a:r>
            <a:r>
              <a:rPr sz="2200" spc="100" dirty="0">
                <a:solidFill>
                  <a:srgbClr val="292929"/>
                </a:solidFill>
                <a:latin typeface="Microsoft Sans Serif"/>
                <a:cs typeface="Microsoft Sans Serif"/>
              </a:rPr>
              <a:t> </a:t>
            </a:r>
            <a:r>
              <a:rPr sz="2200" spc="15" dirty="0">
                <a:solidFill>
                  <a:srgbClr val="292929"/>
                </a:solidFill>
                <a:latin typeface="Microsoft Sans Serif"/>
                <a:cs typeface="Microsoft Sans Serif"/>
              </a:rPr>
              <a:t>but</a:t>
            </a:r>
            <a:r>
              <a:rPr sz="2200" spc="60" dirty="0">
                <a:solidFill>
                  <a:srgbClr val="292929"/>
                </a:solidFill>
                <a:latin typeface="Microsoft Sans Serif"/>
                <a:cs typeface="Microsoft Sans Serif"/>
              </a:rPr>
              <a:t> </a:t>
            </a:r>
            <a:r>
              <a:rPr sz="2200" spc="-95" dirty="0">
                <a:solidFill>
                  <a:srgbClr val="292929"/>
                </a:solidFill>
                <a:latin typeface="Microsoft Sans Serif"/>
                <a:cs typeface="Microsoft Sans Serif"/>
              </a:rPr>
              <a:t>less</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than</a:t>
            </a:r>
            <a:r>
              <a:rPr sz="2200" spc="65" dirty="0">
                <a:solidFill>
                  <a:srgbClr val="292929"/>
                </a:solidFill>
                <a:latin typeface="Microsoft Sans Serif"/>
                <a:cs typeface="Microsoft Sans Serif"/>
              </a:rPr>
              <a:t> </a:t>
            </a:r>
            <a:r>
              <a:rPr sz="2200" spc="95" dirty="0">
                <a:solidFill>
                  <a:srgbClr val="292929"/>
                </a:solidFill>
                <a:latin typeface="Microsoft Sans Serif"/>
                <a:cs typeface="Microsoft Sans Serif"/>
              </a:rPr>
              <a:t>6000</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33</a:t>
            </a:fld>
            <a:endParaRPr spc="75" dirty="0"/>
          </a:p>
        </p:txBody>
      </p:sp>
      <p:sp>
        <p:nvSpPr>
          <p:cNvPr id="3" name="object 3"/>
          <p:cNvSpPr txBox="1"/>
          <p:nvPr/>
        </p:nvSpPr>
        <p:spPr>
          <a:xfrm>
            <a:off x="848994" y="5256783"/>
            <a:ext cx="9419590" cy="69659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70" dirty="0">
                <a:solidFill>
                  <a:srgbClr val="292929"/>
                </a:solidFill>
                <a:latin typeface="Microsoft Sans Serif"/>
                <a:cs typeface="Microsoft Sans Serif"/>
              </a:rPr>
              <a:t>Selecting</a:t>
            </a:r>
            <a:r>
              <a:rPr sz="2200" spc="100" dirty="0">
                <a:solidFill>
                  <a:srgbClr val="292929"/>
                </a:solidFill>
                <a:latin typeface="Microsoft Sans Serif"/>
                <a:cs typeface="Microsoft Sans Serif"/>
              </a:rPr>
              <a:t> </a:t>
            </a:r>
            <a:r>
              <a:rPr sz="2200" spc="-15" dirty="0">
                <a:solidFill>
                  <a:srgbClr val="292929"/>
                </a:solidFill>
                <a:latin typeface="Microsoft Sans Serif"/>
                <a:cs typeface="Microsoft Sans Serif"/>
              </a:rPr>
              <a:t>distinct</a:t>
            </a:r>
            <a:r>
              <a:rPr sz="2200" spc="90" dirty="0">
                <a:solidFill>
                  <a:srgbClr val="292929"/>
                </a:solidFill>
                <a:latin typeface="Microsoft Sans Serif"/>
                <a:cs typeface="Microsoft Sans Serif"/>
              </a:rPr>
              <a:t> </a:t>
            </a:r>
            <a:r>
              <a:rPr sz="2200" spc="-20" dirty="0">
                <a:solidFill>
                  <a:srgbClr val="292929"/>
                </a:solidFill>
                <a:latin typeface="Microsoft Sans Serif"/>
                <a:cs typeface="Microsoft Sans Serif"/>
              </a:rPr>
              <a:t>booster</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versions</a:t>
            </a:r>
            <a:r>
              <a:rPr sz="2200" spc="80" dirty="0">
                <a:solidFill>
                  <a:srgbClr val="292929"/>
                </a:solidFill>
                <a:latin typeface="Microsoft Sans Serif"/>
                <a:cs typeface="Microsoft Sans Serif"/>
              </a:rPr>
              <a:t> </a:t>
            </a:r>
            <a:r>
              <a:rPr sz="2200" spc="-55" dirty="0">
                <a:solidFill>
                  <a:srgbClr val="292929"/>
                </a:solidFill>
                <a:latin typeface="Microsoft Sans Serif"/>
                <a:cs typeface="Microsoft Sans Serif"/>
              </a:rPr>
              <a:t>according</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9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60" dirty="0">
                <a:solidFill>
                  <a:srgbClr val="292929"/>
                </a:solidFill>
                <a:latin typeface="Microsoft Sans Serif"/>
                <a:cs typeface="Microsoft Sans Serif"/>
              </a:rPr>
              <a:t> </a:t>
            </a:r>
            <a:r>
              <a:rPr sz="2200" spc="-15" dirty="0">
                <a:solidFill>
                  <a:srgbClr val="292929"/>
                </a:solidFill>
                <a:latin typeface="Microsoft Sans Serif"/>
                <a:cs typeface="Microsoft Sans Serif"/>
              </a:rPr>
              <a:t>filters</a:t>
            </a:r>
            <a:r>
              <a:rPr sz="2200" spc="95" dirty="0">
                <a:solidFill>
                  <a:srgbClr val="292929"/>
                </a:solidFill>
                <a:latin typeface="Microsoft Sans Serif"/>
                <a:cs typeface="Microsoft Sans Serif"/>
              </a:rPr>
              <a:t> </a:t>
            </a:r>
            <a:r>
              <a:rPr sz="2200" spc="-75" dirty="0">
                <a:solidFill>
                  <a:srgbClr val="292929"/>
                </a:solidFill>
                <a:latin typeface="Microsoft Sans Serif"/>
                <a:cs typeface="Microsoft Sans Serif"/>
              </a:rPr>
              <a:t>above,</a:t>
            </a:r>
            <a:r>
              <a:rPr sz="2200" spc="60" dirty="0">
                <a:solidFill>
                  <a:srgbClr val="292929"/>
                </a:solidFill>
                <a:latin typeface="Microsoft Sans Serif"/>
                <a:cs typeface="Microsoft Sans Serif"/>
              </a:rPr>
              <a:t> </a:t>
            </a:r>
            <a:r>
              <a:rPr sz="2200" spc="-70" dirty="0">
                <a:solidFill>
                  <a:srgbClr val="292929"/>
                </a:solidFill>
                <a:latin typeface="Microsoft Sans Serif"/>
                <a:cs typeface="Microsoft Sans Serif"/>
              </a:rPr>
              <a:t>these</a:t>
            </a:r>
            <a:r>
              <a:rPr sz="2200" spc="80" dirty="0">
                <a:solidFill>
                  <a:srgbClr val="292929"/>
                </a:solidFill>
                <a:latin typeface="Microsoft Sans Serif"/>
                <a:cs typeface="Microsoft Sans Serif"/>
              </a:rPr>
              <a:t> </a:t>
            </a:r>
            <a:r>
              <a:rPr sz="2200" spc="105" dirty="0">
                <a:solidFill>
                  <a:srgbClr val="292929"/>
                </a:solidFill>
                <a:latin typeface="Microsoft Sans Serif"/>
                <a:cs typeface="Microsoft Sans Serif"/>
              </a:rPr>
              <a:t>4</a:t>
            </a:r>
            <a:r>
              <a:rPr sz="2200" spc="80" dirty="0">
                <a:solidFill>
                  <a:srgbClr val="292929"/>
                </a:solidFill>
                <a:latin typeface="Microsoft Sans Serif"/>
                <a:cs typeface="Microsoft Sans Serif"/>
              </a:rPr>
              <a:t> </a:t>
            </a:r>
            <a:r>
              <a:rPr sz="2200" spc="-90" dirty="0">
                <a:solidFill>
                  <a:srgbClr val="292929"/>
                </a:solidFill>
                <a:latin typeface="Microsoft Sans Serif"/>
                <a:cs typeface="Microsoft Sans Serif"/>
              </a:rPr>
              <a:t>are </a:t>
            </a:r>
            <a:r>
              <a:rPr sz="2200" spc="-5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result.</a:t>
            </a:r>
            <a:endParaRPr sz="2200">
              <a:latin typeface="Microsoft Sans Serif"/>
              <a:cs typeface="Microsoft Sans Serif"/>
            </a:endParaRPr>
          </a:p>
        </p:txBody>
      </p:sp>
      <p:sp>
        <p:nvSpPr>
          <p:cNvPr id="4" name="object 4"/>
          <p:cNvSpPr txBox="1">
            <a:spLocks noGrp="1"/>
          </p:cNvSpPr>
          <p:nvPr>
            <p:ph type="title"/>
          </p:nvPr>
        </p:nvSpPr>
        <p:spPr>
          <a:xfrm>
            <a:off x="848994" y="542671"/>
            <a:ext cx="9603740" cy="406400"/>
          </a:xfrm>
          <a:prstGeom prst="rect">
            <a:avLst/>
          </a:prstGeom>
        </p:spPr>
        <p:txBody>
          <a:bodyPr vert="horz" wrap="square" lIns="0" tIns="12700" rIns="0" bIns="0" rtlCol="0">
            <a:spAutoFit/>
          </a:bodyPr>
          <a:lstStyle/>
          <a:p>
            <a:pPr marL="12700">
              <a:lnSpc>
                <a:spcPct val="100000"/>
              </a:lnSpc>
              <a:spcBef>
                <a:spcPts val="100"/>
              </a:spcBef>
            </a:pPr>
            <a:r>
              <a:rPr sz="2500" spc="-120" dirty="0"/>
              <a:t>Successful</a:t>
            </a:r>
            <a:r>
              <a:rPr sz="2500" spc="85" dirty="0"/>
              <a:t> </a:t>
            </a:r>
            <a:r>
              <a:rPr sz="2500" spc="-55" dirty="0"/>
              <a:t>Drone</a:t>
            </a:r>
            <a:r>
              <a:rPr sz="2500" spc="85" dirty="0"/>
              <a:t> </a:t>
            </a:r>
            <a:r>
              <a:rPr sz="2500" spc="-95" dirty="0"/>
              <a:t>Ship</a:t>
            </a:r>
            <a:r>
              <a:rPr sz="2500" spc="110" dirty="0"/>
              <a:t> </a:t>
            </a:r>
            <a:r>
              <a:rPr sz="2500" spc="-55" dirty="0"/>
              <a:t>Landing</a:t>
            </a:r>
            <a:r>
              <a:rPr sz="2500" spc="95" dirty="0"/>
              <a:t> </a:t>
            </a:r>
            <a:r>
              <a:rPr sz="2500" spc="-5" dirty="0"/>
              <a:t>with</a:t>
            </a:r>
            <a:r>
              <a:rPr sz="2500" spc="110" dirty="0"/>
              <a:t> </a:t>
            </a:r>
            <a:r>
              <a:rPr sz="2500" spc="-105" dirty="0"/>
              <a:t>Payload</a:t>
            </a:r>
            <a:r>
              <a:rPr sz="2500" spc="105" dirty="0"/>
              <a:t> </a:t>
            </a:r>
            <a:r>
              <a:rPr sz="2500" spc="-65" dirty="0"/>
              <a:t>between</a:t>
            </a:r>
            <a:r>
              <a:rPr sz="2500" spc="90" dirty="0"/>
              <a:t> </a:t>
            </a:r>
            <a:r>
              <a:rPr sz="2500" spc="120" dirty="0"/>
              <a:t>4000</a:t>
            </a:r>
            <a:r>
              <a:rPr sz="2500" spc="65" dirty="0"/>
              <a:t> </a:t>
            </a:r>
            <a:r>
              <a:rPr sz="2500" spc="-80" dirty="0"/>
              <a:t>and</a:t>
            </a:r>
            <a:r>
              <a:rPr sz="2500" spc="110" dirty="0"/>
              <a:t> </a:t>
            </a:r>
            <a:r>
              <a:rPr sz="2500" spc="120" dirty="0"/>
              <a:t>6000</a:t>
            </a:r>
            <a:endParaRPr sz="2500"/>
          </a:p>
        </p:txBody>
      </p:sp>
      <p:graphicFrame>
        <p:nvGraphicFramePr>
          <p:cNvPr id="5" name="object 5"/>
          <p:cNvGraphicFramePr>
            <a:graphicFrameLocks noGrp="1"/>
          </p:cNvGraphicFramePr>
          <p:nvPr/>
        </p:nvGraphicFramePr>
        <p:xfrm>
          <a:off x="1317752" y="2825114"/>
          <a:ext cx="2234565" cy="1866900"/>
        </p:xfrm>
        <a:graphic>
          <a:graphicData uri="http://schemas.openxmlformats.org/drawingml/2006/table">
            <a:tbl>
              <a:tblPr firstRow="1" bandRow="1">
                <a:tableStyleId>{2D5ABB26-0587-4C30-8999-92F81FD0307C}</a:tableStyleId>
              </a:tblPr>
              <a:tblGrid>
                <a:gridCol w="2215515">
                  <a:extLst>
                    <a:ext uri="{9D8B030D-6E8A-4147-A177-3AD203B41FA5}">
                      <a16:colId xmlns:a16="http://schemas.microsoft.com/office/drawing/2014/main" val="20000"/>
                    </a:ext>
                  </a:extLst>
                </a:gridCol>
              </a:tblGrid>
              <a:tr h="370839">
                <a:tc>
                  <a:txBody>
                    <a:bodyPr/>
                    <a:lstStyle/>
                    <a:p>
                      <a:pPr marL="91440">
                        <a:lnSpc>
                          <a:spcPct val="100000"/>
                        </a:lnSpc>
                        <a:spcBef>
                          <a:spcPts val="270"/>
                        </a:spcBef>
                      </a:pPr>
                      <a:r>
                        <a:rPr sz="1800" b="1" spc="-15" dirty="0">
                          <a:solidFill>
                            <a:srgbClr val="FFFFFF"/>
                          </a:solidFill>
                          <a:latin typeface="Calibri"/>
                          <a:cs typeface="Calibri"/>
                        </a:rPr>
                        <a:t>Booster</a:t>
                      </a:r>
                      <a:r>
                        <a:rPr sz="1800" b="1" spc="-10" dirty="0">
                          <a:solidFill>
                            <a:srgbClr val="FFFFFF"/>
                          </a:solidFill>
                          <a:latin typeface="Calibri"/>
                          <a:cs typeface="Calibri"/>
                        </a:rPr>
                        <a:t> </a:t>
                      </a:r>
                      <a:r>
                        <a:rPr sz="1800" b="1" spc="-25" dirty="0">
                          <a:solidFill>
                            <a:srgbClr val="FFFFFF"/>
                          </a:solidFill>
                          <a:latin typeface="Calibri"/>
                          <a:cs typeface="Calibri"/>
                        </a:rPr>
                        <a:t>Version</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spc="-5" dirty="0">
                          <a:latin typeface="Calibri"/>
                          <a:cs typeface="Calibri"/>
                        </a:rPr>
                        <a:t>FT</a:t>
                      </a:r>
                      <a:r>
                        <a:rPr sz="1800" spc="-30" dirty="0">
                          <a:latin typeface="Calibri"/>
                          <a:cs typeface="Calibri"/>
                        </a:rPr>
                        <a:t> </a:t>
                      </a:r>
                      <a:r>
                        <a:rPr sz="1800" dirty="0">
                          <a:latin typeface="Calibri"/>
                          <a:cs typeface="Calibri"/>
                        </a:rPr>
                        <a:t>B1021.2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39">
                <a:tc>
                  <a:txBody>
                    <a:bodyPr/>
                    <a:lstStyle/>
                    <a:p>
                      <a:pPr marL="91440">
                        <a:lnSpc>
                          <a:spcPct val="100000"/>
                        </a:lnSpc>
                        <a:spcBef>
                          <a:spcPts val="270"/>
                        </a:spcBef>
                      </a:pPr>
                      <a:r>
                        <a:rPr sz="1800" spc="-5" dirty="0">
                          <a:latin typeface="Calibri"/>
                          <a:cs typeface="Calibri"/>
                        </a:rPr>
                        <a:t>F9 FT</a:t>
                      </a:r>
                      <a:r>
                        <a:rPr sz="1800" spc="-25" dirty="0">
                          <a:latin typeface="Calibri"/>
                          <a:cs typeface="Calibri"/>
                        </a:rPr>
                        <a:t> </a:t>
                      </a:r>
                      <a:r>
                        <a:rPr sz="1800" spc="-5" dirty="0">
                          <a:latin typeface="Calibri"/>
                          <a:cs typeface="Calibri"/>
                        </a:rPr>
                        <a:t>B1031.2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5" dirty="0">
                          <a:latin typeface="Calibri"/>
                          <a:cs typeface="Calibri"/>
                        </a:rPr>
                        <a:t>F9</a:t>
                      </a:r>
                      <a:r>
                        <a:rPr sz="1800" spc="-15" dirty="0">
                          <a:latin typeface="Calibri"/>
                          <a:cs typeface="Calibri"/>
                        </a:rPr>
                        <a:t> </a:t>
                      </a:r>
                      <a:r>
                        <a:rPr sz="1800" spc="-5" dirty="0">
                          <a:latin typeface="Calibri"/>
                          <a:cs typeface="Calibri"/>
                        </a:rPr>
                        <a:t>FT</a:t>
                      </a:r>
                      <a:r>
                        <a:rPr sz="1800" spc="-25" dirty="0">
                          <a:latin typeface="Calibri"/>
                          <a:cs typeface="Calibri"/>
                        </a:rPr>
                        <a:t> </a:t>
                      </a:r>
                      <a:r>
                        <a:rPr sz="1800" dirty="0">
                          <a:latin typeface="Calibri"/>
                          <a:cs typeface="Calibri"/>
                        </a:rPr>
                        <a:t>B1022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spc="-5" dirty="0">
                          <a:latin typeface="Calibri"/>
                          <a:cs typeface="Calibri"/>
                        </a:rPr>
                        <a:t>FT</a:t>
                      </a:r>
                      <a:r>
                        <a:rPr sz="1800" spc="-25" dirty="0">
                          <a:latin typeface="Calibri"/>
                          <a:cs typeface="Calibri"/>
                        </a:rPr>
                        <a:t> </a:t>
                      </a:r>
                      <a:r>
                        <a:rPr sz="1800" spc="-5" dirty="0">
                          <a:latin typeface="Calibri"/>
                          <a:cs typeface="Calibri"/>
                        </a:rPr>
                        <a:t>B1026</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640651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70" dirty="0">
                <a:solidFill>
                  <a:srgbClr val="292929"/>
                </a:solidFill>
                <a:latin typeface="Microsoft Sans Serif"/>
                <a:cs typeface="Microsoft Sans Serif"/>
              </a:rPr>
              <a:t>Number</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failure</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mission</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outcomes:</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34</a:t>
            </a:fld>
            <a:endParaRPr spc="75" dirty="0"/>
          </a:p>
        </p:txBody>
      </p:sp>
      <p:sp>
        <p:nvSpPr>
          <p:cNvPr id="3" name="object 3"/>
          <p:cNvSpPr txBox="1"/>
          <p:nvPr/>
        </p:nvSpPr>
        <p:spPr>
          <a:xfrm>
            <a:off x="848994" y="4408170"/>
            <a:ext cx="915352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50" dirty="0">
                <a:solidFill>
                  <a:srgbClr val="292929"/>
                </a:solidFill>
                <a:latin typeface="Microsoft Sans Serif"/>
                <a:cs typeface="Microsoft Sans Serif"/>
              </a:rPr>
              <a:t>Grouping</a:t>
            </a:r>
            <a:r>
              <a:rPr sz="2200" spc="85" dirty="0">
                <a:solidFill>
                  <a:srgbClr val="292929"/>
                </a:solidFill>
                <a:latin typeface="Microsoft Sans Serif"/>
                <a:cs typeface="Microsoft Sans Serif"/>
              </a:rPr>
              <a:t> </a:t>
            </a:r>
            <a:r>
              <a:rPr sz="2200" spc="-65" dirty="0">
                <a:solidFill>
                  <a:srgbClr val="292929"/>
                </a:solidFill>
                <a:latin typeface="Microsoft Sans Serif"/>
                <a:cs typeface="Microsoft Sans Serif"/>
              </a:rPr>
              <a:t>mission</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6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counting</a:t>
            </a:r>
            <a:r>
              <a:rPr sz="2200" spc="90" dirty="0">
                <a:solidFill>
                  <a:srgbClr val="292929"/>
                </a:solidFill>
                <a:latin typeface="Microsoft Sans Serif"/>
                <a:cs typeface="Microsoft Sans Serif"/>
              </a:rPr>
              <a:t> </a:t>
            </a:r>
            <a:r>
              <a:rPr sz="2200" spc="-55" dirty="0">
                <a:solidFill>
                  <a:srgbClr val="292929"/>
                </a:solidFill>
                <a:latin typeface="Microsoft Sans Serif"/>
                <a:cs typeface="Microsoft Sans Serif"/>
              </a:rPr>
              <a:t>records</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85" dirty="0">
                <a:solidFill>
                  <a:srgbClr val="292929"/>
                </a:solidFill>
                <a:latin typeface="Microsoft Sans Serif"/>
                <a:cs typeface="Microsoft Sans Serif"/>
              </a:rPr>
              <a:t> </a:t>
            </a:r>
            <a:r>
              <a:rPr sz="2200" spc="-120" dirty="0">
                <a:solidFill>
                  <a:srgbClr val="292929"/>
                </a:solidFill>
                <a:latin typeface="Microsoft Sans Serif"/>
                <a:cs typeface="Microsoft Sans Serif"/>
              </a:rPr>
              <a:t>each</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group</a:t>
            </a:r>
            <a:r>
              <a:rPr sz="2200" spc="90" dirty="0">
                <a:solidFill>
                  <a:srgbClr val="292929"/>
                </a:solidFill>
                <a:latin typeface="Microsoft Sans Serif"/>
                <a:cs typeface="Microsoft Sans Serif"/>
              </a:rPr>
              <a:t> </a:t>
            </a:r>
            <a:r>
              <a:rPr sz="2200" spc="-35" dirty="0">
                <a:solidFill>
                  <a:srgbClr val="292929"/>
                </a:solidFill>
                <a:latin typeface="Microsoft Sans Serif"/>
                <a:cs typeface="Microsoft Sans Serif"/>
              </a:rPr>
              <a:t>led</a:t>
            </a:r>
            <a:r>
              <a:rPr sz="2200" spc="90" dirty="0">
                <a:solidFill>
                  <a:srgbClr val="292929"/>
                </a:solidFill>
                <a:latin typeface="Microsoft Sans Serif"/>
                <a:cs typeface="Microsoft Sans Serif"/>
              </a:rPr>
              <a:t> </a:t>
            </a:r>
            <a:r>
              <a:rPr sz="2200" spc="-105" dirty="0">
                <a:solidFill>
                  <a:srgbClr val="292929"/>
                </a:solidFill>
                <a:latin typeface="Microsoft Sans Serif"/>
                <a:cs typeface="Microsoft Sans Serif"/>
              </a:rPr>
              <a:t>us</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 </a:t>
            </a:r>
            <a:r>
              <a:rPr sz="2200" spc="-5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summary</a:t>
            </a:r>
            <a:r>
              <a:rPr sz="2200" spc="70" dirty="0">
                <a:solidFill>
                  <a:srgbClr val="292929"/>
                </a:solidFill>
                <a:latin typeface="Microsoft Sans Serif"/>
                <a:cs typeface="Microsoft Sans Serif"/>
              </a:rPr>
              <a:t> </a:t>
            </a:r>
            <a:r>
              <a:rPr sz="2200" spc="-75" dirty="0">
                <a:solidFill>
                  <a:srgbClr val="292929"/>
                </a:solidFill>
                <a:latin typeface="Microsoft Sans Serif"/>
                <a:cs typeface="Microsoft Sans Serif"/>
              </a:rPr>
              <a:t>above.</a:t>
            </a:r>
            <a:endParaRPr sz="2200">
              <a:latin typeface="Microsoft Sans Serif"/>
              <a:cs typeface="Microsoft Sans Serif"/>
            </a:endParaRPr>
          </a:p>
        </p:txBody>
      </p:sp>
      <p:sp>
        <p:nvSpPr>
          <p:cNvPr id="4" name="object 4"/>
          <p:cNvSpPr txBox="1">
            <a:spLocks noGrp="1"/>
          </p:cNvSpPr>
          <p:nvPr>
            <p:ph type="title"/>
          </p:nvPr>
        </p:nvSpPr>
        <p:spPr>
          <a:xfrm>
            <a:off x="848994" y="480377"/>
            <a:ext cx="9784715" cy="498475"/>
          </a:xfrm>
          <a:prstGeom prst="rect">
            <a:avLst/>
          </a:prstGeom>
        </p:spPr>
        <p:txBody>
          <a:bodyPr vert="horz" wrap="square" lIns="0" tIns="12700" rIns="0" bIns="0" rtlCol="0">
            <a:spAutoFit/>
          </a:bodyPr>
          <a:lstStyle/>
          <a:p>
            <a:pPr marL="12700">
              <a:lnSpc>
                <a:spcPct val="100000"/>
              </a:lnSpc>
              <a:spcBef>
                <a:spcPts val="100"/>
              </a:spcBef>
            </a:pPr>
            <a:r>
              <a:rPr sz="3100" spc="-80" dirty="0"/>
              <a:t>Total</a:t>
            </a:r>
            <a:r>
              <a:rPr sz="3100" spc="110" dirty="0"/>
              <a:t> </a:t>
            </a:r>
            <a:r>
              <a:rPr sz="3100" spc="-95" dirty="0"/>
              <a:t>Number</a:t>
            </a:r>
            <a:r>
              <a:rPr sz="3100" spc="110" dirty="0"/>
              <a:t> </a:t>
            </a:r>
            <a:r>
              <a:rPr sz="3100" spc="-5" dirty="0"/>
              <a:t>of</a:t>
            </a:r>
            <a:r>
              <a:rPr sz="3100" spc="125" dirty="0"/>
              <a:t> </a:t>
            </a:r>
            <a:r>
              <a:rPr sz="3100" spc="-150" dirty="0"/>
              <a:t>Successful</a:t>
            </a:r>
            <a:r>
              <a:rPr sz="3100" spc="120" dirty="0"/>
              <a:t> </a:t>
            </a:r>
            <a:r>
              <a:rPr sz="3100" spc="-90" dirty="0"/>
              <a:t>and</a:t>
            </a:r>
            <a:r>
              <a:rPr sz="3100" spc="120" dirty="0"/>
              <a:t> </a:t>
            </a:r>
            <a:r>
              <a:rPr sz="3100" spc="-90" dirty="0"/>
              <a:t>Failure</a:t>
            </a:r>
            <a:r>
              <a:rPr sz="3100" spc="195" dirty="0"/>
              <a:t> </a:t>
            </a:r>
            <a:r>
              <a:rPr sz="3100" spc="-85" dirty="0"/>
              <a:t>Mission</a:t>
            </a:r>
            <a:r>
              <a:rPr sz="3100" spc="155" dirty="0"/>
              <a:t> </a:t>
            </a:r>
            <a:r>
              <a:rPr sz="3100" spc="-120" dirty="0"/>
              <a:t>Outcomes</a:t>
            </a:r>
            <a:endParaRPr sz="3100"/>
          </a:p>
        </p:txBody>
      </p:sp>
      <p:graphicFrame>
        <p:nvGraphicFramePr>
          <p:cNvPr id="5" name="object 5"/>
          <p:cNvGraphicFramePr>
            <a:graphicFrameLocks noGrp="1"/>
          </p:cNvGraphicFramePr>
          <p:nvPr/>
        </p:nvGraphicFramePr>
        <p:xfrm>
          <a:off x="1248905" y="2511551"/>
          <a:ext cx="5518785" cy="1496060"/>
        </p:xfrm>
        <a:graphic>
          <a:graphicData uri="http://schemas.openxmlformats.org/drawingml/2006/table">
            <a:tbl>
              <a:tblPr firstRow="1" bandRow="1">
                <a:tableStyleId>{2D5ABB26-0587-4C30-8999-92F81FD0307C}</a:tableStyleId>
              </a:tblPr>
              <a:tblGrid>
                <a:gridCol w="3621404">
                  <a:extLst>
                    <a:ext uri="{9D8B030D-6E8A-4147-A177-3AD203B41FA5}">
                      <a16:colId xmlns:a16="http://schemas.microsoft.com/office/drawing/2014/main" val="20000"/>
                    </a:ext>
                  </a:extLst>
                </a:gridCol>
                <a:gridCol w="1877695">
                  <a:extLst>
                    <a:ext uri="{9D8B030D-6E8A-4147-A177-3AD203B41FA5}">
                      <a16:colId xmlns:a16="http://schemas.microsoft.com/office/drawing/2014/main" val="20001"/>
                    </a:ext>
                  </a:extLst>
                </a:gridCol>
              </a:tblGrid>
              <a:tr h="370839">
                <a:tc>
                  <a:txBody>
                    <a:bodyPr/>
                    <a:lstStyle/>
                    <a:p>
                      <a:pPr marL="91440">
                        <a:lnSpc>
                          <a:spcPct val="100000"/>
                        </a:lnSpc>
                        <a:spcBef>
                          <a:spcPts val="270"/>
                        </a:spcBef>
                      </a:pPr>
                      <a:r>
                        <a:rPr sz="1800" b="1" dirty="0">
                          <a:solidFill>
                            <a:srgbClr val="FFFFFF"/>
                          </a:solidFill>
                          <a:latin typeface="Calibri"/>
                          <a:cs typeface="Calibri"/>
                        </a:rPr>
                        <a:t>Mission</a:t>
                      </a:r>
                      <a:r>
                        <a:rPr sz="1800" b="1" spc="-60" dirty="0">
                          <a:solidFill>
                            <a:srgbClr val="FFFFFF"/>
                          </a:solidFill>
                          <a:latin typeface="Calibri"/>
                          <a:cs typeface="Calibri"/>
                        </a:rPr>
                        <a:t> </a:t>
                      </a:r>
                      <a:r>
                        <a:rPr sz="1800" b="1" spc="-10" dirty="0">
                          <a:solidFill>
                            <a:srgbClr val="FFFFFF"/>
                          </a:solidFill>
                          <a:latin typeface="Calibri"/>
                          <a:cs typeface="Calibri"/>
                        </a:rPr>
                        <a:t>Outcome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algn="ctr">
                        <a:lnSpc>
                          <a:spcPct val="100000"/>
                        </a:lnSpc>
                        <a:spcBef>
                          <a:spcPts val="270"/>
                        </a:spcBef>
                      </a:pPr>
                      <a:r>
                        <a:rPr sz="1800" b="1" spc="-10" dirty="0">
                          <a:solidFill>
                            <a:srgbClr val="FFFFFF"/>
                          </a:solidFill>
                          <a:latin typeface="Calibri"/>
                          <a:cs typeface="Calibri"/>
                        </a:rPr>
                        <a:t>Occurrences</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40">
                <a:tc>
                  <a:txBody>
                    <a:bodyPr/>
                    <a:lstStyle/>
                    <a:p>
                      <a:pPr marL="91440">
                        <a:lnSpc>
                          <a:spcPct val="100000"/>
                        </a:lnSpc>
                        <a:spcBef>
                          <a:spcPts val="265"/>
                        </a:spcBef>
                      </a:pPr>
                      <a:r>
                        <a:rPr sz="1800" spc="-5" dirty="0">
                          <a:latin typeface="Calibri"/>
                          <a:cs typeface="Calibri"/>
                        </a:rPr>
                        <a:t>Success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65"/>
                        </a:spcBef>
                      </a:pPr>
                      <a:r>
                        <a:rPr sz="1800" spc="5" dirty="0">
                          <a:latin typeface="Calibri"/>
                          <a:cs typeface="Calibri"/>
                        </a:rPr>
                        <a:t>99</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39">
                <a:tc>
                  <a:txBody>
                    <a:bodyPr/>
                    <a:lstStyle/>
                    <a:p>
                      <a:pPr marL="91440">
                        <a:lnSpc>
                          <a:spcPct val="100000"/>
                        </a:lnSpc>
                        <a:spcBef>
                          <a:spcPts val="270"/>
                        </a:spcBef>
                      </a:pPr>
                      <a:r>
                        <a:rPr sz="1800" spc="-5" dirty="0">
                          <a:latin typeface="Calibri"/>
                          <a:cs typeface="Calibri"/>
                        </a:rPr>
                        <a:t>Success</a:t>
                      </a:r>
                      <a:r>
                        <a:rPr sz="1800" spc="25" dirty="0">
                          <a:latin typeface="Calibri"/>
                          <a:cs typeface="Calibri"/>
                        </a:rPr>
                        <a:t> </a:t>
                      </a:r>
                      <a:r>
                        <a:rPr sz="1800" spc="-10" dirty="0">
                          <a:latin typeface="Calibri"/>
                          <a:cs typeface="Calibri"/>
                        </a:rPr>
                        <a:t>(payload</a:t>
                      </a:r>
                      <a:r>
                        <a:rPr sz="1800" spc="25" dirty="0">
                          <a:latin typeface="Calibri"/>
                          <a:cs typeface="Calibri"/>
                        </a:rPr>
                        <a:t> </a:t>
                      </a:r>
                      <a:r>
                        <a:rPr sz="1800" spc="-15" dirty="0">
                          <a:latin typeface="Calibri"/>
                          <a:cs typeface="Calibri"/>
                        </a:rPr>
                        <a:t>status</a:t>
                      </a:r>
                      <a:r>
                        <a:rPr sz="1800" dirty="0">
                          <a:latin typeface="Calibri"/>
                          <a:cs typeface="Calibri"/>
                        </a:rPr>
                        <a:t> </a:t>
                      </a:r>
                      <a:r>
                        <a:rPr sz="1800" spc="-5" dirty="0">
                          <a:latin typeface="Calibri"/>
                          <a:cs typeface="Calibri"/>
                        </a:rPr>
                        <a:t>unclear)</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270"/>
                        </a:spcBef>
                      </a:pPr>
                      <a:r>
                        <a:rPr sz="180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10" dirty="0">
                          <a:latin typeface="Calibri"/>
                          <a:cs typeface="Calibri"/>
                        </a:rPr>
                        <a:t>Failure</a:t>
                      </a:r>
                      <a:r>
                        <a:rPr sz="1800" spc="-40" dirty="0">
                          <a:latin typeface="Calibri"/>
                          <a:cs typeface="Calibri"/>
                        </a:rPr>
                        <a:t> </a:t>
                      </a:r>
                      <a:r>
                        <a:rPr sz="1800" spc="-5" dirty="0">
                          <a:latin typeface="Calibri"/>
                          <a:cs typeface="Calibri"/>
                        </a:rPr>
                        <a:t>(in</a:t>
                      </a:r>
                      <a:r>
                        <a:rPr sz="1800" spc="10" dirty="0">
                          <a:latin typeface="Calibri"/>
                          <a:cs typeface="Calibri"/>
                        </a:rPr>
                        <a:t> </a:t>
                      </a:r>
                      <a:r>
                        <a:rPr sz="1800" spc="-10" dirty="0">
                          <a:latin typeface="Calibri"/>
                          <a:cs typeface="Calibri"/>
                        </a:rPr>
                        <a:t>flight)</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70"/>
                        </a:spcBef>
                      </a:pPr>
                      <a:r>
                        <a:rPr sz="180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08734"/>
            <a:ext cx="698500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55" dirty="0">
                <a:solidFill>
                  <a:srgbClr val="292929"/>
                </a:solidFill>
                <a:latin typeface="Microsoft Sans Serif"/>
                <a:cs typeface="Microsoft Sans Serif"/>
              </a:rPr>
              <a:t>Boosters</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which</a:t>
            </a:r>
            <a:r>
              <a:rPr sz="2200" spc="60" dirty="0">
                <a:solidFill>
                  <a:srgbClr val="292929"/>
                </a:solidFill>
                <a:latin typeface="Microsoft Sans Serif"/>
                <a:cs typeface="Microsoft Sans Serif"/>
              </a:rPr>
              <a:t> </a:t>
            </a:r>
            <a:r>
              <a:rPr sz="2200" spc="-105" dirty="0">
                <a:solidFill>
                  <a:srgbClr val="292929"/>
                </a:solidFill>
                <a:latin typeface="Microsoft Sans Serif"/>
                <a:cs typeface="Microsoft Sans Serif"/>
              </a:rPr>
              <a:t>have</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carried</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50" dirty="0">
                <a:solidFill>
                  <a:srgbClr val="292929"/>
                </a:solidFill>
                <a:latin typeface="Microsoft Sans Serif"/>
                <a:cs typeface="Microsoft Sans Serif"/>
              </a:rPr>
              <a:t> </a:t>
            </a:r>
            <a:r>
              <a:rPr sz="2200" spc="-95" dirty="0">
                <a:solidFill>
                  <a:srgbClr val="292929"/>
                </a:solidFill>
                <a:latin typeface="Microsoft Sans Serif"/>
                <a:cs typeface="Microsoft Sans Serif"/>
              </a:rPr>
              <a:t>maximum</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75"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a:t>
            </a:r>
            <a:endParaRPr sz="2200">
              <a:latin typeface="Microsoft Sans Serif"/>
              <a:cs typeface="Microsoft Sans Serif"/>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35</a:t>
            </a:fld>
            <a:endParaRPr spc="75" dirty="0"/>
          </a:p>
        </p:txBody>
      </p:sp>
      <p:sp>
        <p:nvSpPr>
          <p:cNvPr id="3" name="object 3"/>
          <p:cNvSpPr txBox="1"/>
          <p:nvPr/>
        </p:nvSpPr>
        <p:spPr>
          <a:xfrm>
            <a:off x="848994" y="5167883"/>
            <a:ext cx="8665845" cy="663575"/>
          </a:xfrm>
          <a:prstGeom prst="rect">
            <a:avLst/>
          </a:prstGeom>
        </p:spPr>
        <p:txBody>
          <a:bodyPr vert="horz" wrap="square" lIns="0" tIns="50165" rIns="0" bIns="0" rtlCol="0">
            <a:spAutoFit/>
          </a:bodyPr>
          <a:lstStyle/>
          <a:p>
            <a:pPr marL="241300" marR="5080" indent="-228600">
              <a:lnSpc>
                <a:spcPts val="2380"/>
              </a:lnSpc>
              <a:spcBef>
                <a:spcPts val="395"/>
              </a:spcBef>
              <a:buFont typeface="Arial MT"/>
              <a:buChar char="•"/>
              <a:tabLst>
                <a:tab pos="240665" algn="l"/>
                <a:tab pos="241300" algn="l"/>
              </a:tabLst>
            </a:pPr>
            <a:r>
              <a:rPr sz="2200" spc="-140" dirty="0">
                <a:solidFill>
                  <a:srgbClr val="292929"/>
                </a:solidFill>
                <a:latin typeface="Microsoft Sans Serif"/>
                <a:cs typeface="Microsoft Sans Serif"/>
              </a:rPr>
              <a:t>These</a:t>
            </a:r>
            <a:r>
              <a:rPr sz="2200" spc="6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boosters</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which</a:t>
            </a:r>
            <a:r>
              <a:rPr sz="2200" spc="65" dirty="0">
                <a:solidFill>
                  <a:srgbClr val="292929"/>
                </a:solidFill>
                <a:latin typeface="Microsoft Sans Serif"/>
                <a:cs typeface="Microsoft Sans Serif"/>
              </a:rPr>
              <a:t> </a:t>
            </a:r>
            <a:r>
              <a:rPr sz="2200" spc="-105" dirty="0">
                <a:solidFill>
                  <a:srgbClr val="292929"/>
                </a:solidFill>
                <a:latin typeface="Microsoft Sans Serif"/>
                <a:cs typeface="Microsoft Sans Serif"/>
              </a:rPr>
              <a:t>have</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carried</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95" dirty="0">
                <a:solidFill>
                  <a:srgbClr val="292929"/>
                </a:solidFill>
                <a:latin typeface="Microsoft Sans Serif"/>
                <a:cs typeface="Microsoft Sans Serif"/>
              </a:rPr>
              <a:t>maximum</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75"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 </a:t>
            </a:r>
            <a:r>
              <a:rPr sz="2200" spc="-570" dirty="0">
                <a:solidFill>
                  <a:srgbClr val="292929"/>
                </a:solidFill>
                <a:latin typeface="Microsoft Sans Serif"/>
                <a:cs typeface="Microsoft Sans Serif"/>
              </a:rPr>
              <a:t> </a:t>
            </a:r>
            <a:r>
              <a:rPr sz="2200" spc="-35" dirty="0">
                <a:solidFill>
                  <a:srgbClr val="292929"/>
                </a:solidFill>
                <a:latin typeface="Microsoft Sans Serif"/>
                <a:cs typeface="Microsoft Sans Serif"/>
              </a:rPr>
              <a:t>registered</a:t>
            </a:r>
            <a:r>
              <a:rPr sz="2200" spc="75"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dataset.</a:t>
            </a:r>
            <a:endParaRPr sz="2200">
              <a:latin typeface="Microsoft Sans Serif"/>
              <a:cs typeface="Microsoft Sans Serif"/>
            </a:endParaRPr>
          </a:p>
        </p:txBody>
      </p:sp>
      <p:sp>
        <p:nvSpPr>
          <p:cNvPr id="4" name="object 4"/>
          <p:cNvSpPr txBox="1">
            <a:spLocks noGrp="1"/>
          </p:cNvSpPr>
          <p:nvPr>
            <p:ph type="title"/>
          </p:nvPr>
        </p:nvSpPr>
        <p:spPr>
          <a:xfrm>
            <a:off x="848994" y="418528"/>
            <a:ext cx="7138034" cy="589915"/>
          </a:xfrm>
          <a:prstGeom prst="rect">
            <a:avLst/>
          </a:prstGeom>
        </p:spPr>
        <p:txBody>
          <a:bodyPr vert="horz" wrap="square" lIns="0" tIns="12700" rIns="0" bIns="0" rtlCol="0">
            <a:spAutoFit/>
          </a:bodyPr>
          <a:lstStyle/>
          <a:p>
            <a:pPr marL="12700">
              <a:lnSpc>
                <a:spcPct val="100000"/>
              </a:lnSpc>
              <a:spcBef>
                <a:spcPts val="100"/>
              </a:spcBef>
            </a:pPr>
            <a:r>
              <a:rPr spc="-90" dirty="0"/>
              <a:t>Boosters</a:t>
            </a:r>
            <a:r>
              <a:rPr spc="100" dirty="0"/>
              <a:t> </a:t>
            </a:r>
            <a:r>
              <a:rPr spc="-120" dirty="0"/>
              <a:t>Carried</a:t>
            </a:r>
            <a:r>
              <a:rPr spc="105" dirty="0"/>
              <a:t> </a:t>
            </a:r>
            <a:r>
              <a:rPr spc="-160" dirty="0"/>
              <a:t>Maximum</a:t>
            </a:r>
            <a:r>
              <a:rPr spc="145" dirty="0"/>
              <a:t> </a:t>
            </a:r>
            <a:r>
              <a:rPr spc="-140" dirty="0"/>
              <a:t>Payload</a:t>
            </a:r>
          </a:p>
        </p:txBody>
      </p:sp>
      <p:graphicFrame>
        <p:nvGraphicFramePr>
          <p:cNvPr id="5" name="object 5"/>
          <p:cNvGraphicFramePr>
            <a:graphicFrameLocks noGrp="1"/>
          </p:cNvGraphicFramePr>
          <p:nvPr/>
        </p:nvGraphicFramePr>
        <p:xfrm>
          <a:off x="1239062" y="2401951"/>
          <a:ext cx="2077720" cy="2608580"/>
        </p:xfrm>
        <a:graphic>
          <a:graphicData uri="http://schemas.openxmlformats.org/drawingml/2006/table">
            <a:tbl>
              <a:tblPr firstRow="1" bandRow="1">
                <a:tableStyleId>{2D5ABB26-0587-4C30-8999-92F81FD0307C}</a:tableStyleId>
              </a:tblPr>
              <a:tblGrid>
                <a:gridCol w="2058035">
                  <a:extLst>
                    <a:ext uri="{9D8B030D-6E8A-4147-A177-3AD203B41FA5}">
                      <a16:colId xmlns:a16="http://schemas.microsoft.com/office/drawing/2014/main" val="20000"/>
                    </a:ext>
                  </a:extLst>
                </a:gridCol>
              </a:tblGrid>
              <a:tr h="370839">
                <a:tc>
                  <a:txBody>
                    <a:bodyPr/>
                    <a:lstStyle/>
                    <a:p>
                      <a:pPr marL="91440">
                        <a:lnSpc>
                          <a:spcPct val="100000"/>
                        </a:lnSpc>
                        <a:spcBef>
                          <a:spcPts val="265"/>
                        </a:spcBef>
                      </a:pPr>
                      <a:r>
                        <a:rPr sz="1800" b="1" spc="-15" dirty="0">
                          <a:solidFill>
                            <a:srgbClr val="FFFFFF"/>
                          </a:solidFill>
                          <a:latin typeface="Calibri"/>
                          <a:cs typeface="Calibri"/>
                        </a:rPr>
                        <a:t>Booster</a:t>
                      </a:r>
                      <a:r>
                        <a:rPr sz="1800" b="1" spc="-20" dirty="0">
                          <a:solidFill>
                            <a:srgbClr val="FFFFFF"/>
                          </a:solidFill>
                          <a:latin typeface="Calibri"/>
                          <a:cs typeface="Calibri"/>
                        </a:rPr>
                        <a:t> </a:t>
                      </a:r>
                      <a:r>
                        <a:rPr sz="1800" b="1" spc="-25" dirty="0">
                          <a:solidFill>
                            <a:srgbClr val="FFFFFF"/>
                          </a:solidFill>
                          <a:latin typeface="Calibri"/>
                          <a:cs typeface="Calibri"/>
                        </a:rPr>
                        <a:t>Version</a:t>
                      </a:r>
                      <a:r>
                        <a:rPr sz="1800" b="1" spc="-5" dirty="0">
                          <a:solidFill>
                            <a:srgbClr val="FFFFFF"/>
                          </a:solidFill>
                          <a:latin typeface="Calibri"/>
                          <a:cs typeface="Calibri"/>
                        </a:rPr>
                        <a:t> </a:t>
                      </a:r>
                      <a:r>
                        <a:rPr sz="1800" b="1" dirty="0">
                          <a:solidFill>
                            <a:srgbClr val="FFFFFF"/>
                          </a:solidFill>
                          <a:latin typeface="Calibri"/>
                          <a:cs typeface="Calibri"/>
                        </a:rPr>
                        <a:t>(...)</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B1048.4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B1048.5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B1049.7</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39">
                <a:tc>
                  <a:txBody>
                    <a:bodyPr/>
                    <a:lstStyle/>
                    <a:p>
                      <a:pPr marL="91440">
                        <a:lnSpc>
                          <a:spcPct val="100000"/>
                        </a:lnSpc>
                        <a:spcBef>
                          <a:spcPts val="275"/>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B1051.3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bl>
          </a:graphicData>
        </a:graphic>
      </p:graphicFrame>
      <p:graphicFrame>
        <p:nvGraphicFramePr>
          <p:cNvPr id="6" name="object 6"/>
          <p:cNvGraphicFramePr>
            <a:graphicFrameLocks noGrp="1"/>
          </p:cNvGraphicFramePr>
          <p:nvPr/>
        </p:nvGraphicFramePr>
        <p:xfrm>
          <a:off x="3914266" y="2401951"/>
          <a:ext cx="2096135" cy="2608580"/>
        </p:xfrm>
        <a:graphic>
          <a:graphicData uri="http://schemas.openxmlformats.org/drawingml/2006/table">
            <a:tbl>
              <a:tblPr firstRow="1" bandRow="1">
                <a:tableStyleId>{2D5ABB26-0587-4C30-8999-92F81FD0307C}</a:tableStyleId>
              </a:tblPr>
              <a:tblGrid>
                <a:gridCol w="2077085">
                  <a:extLst>
                    <a:ext uri="{9D8B030D-6E8A-4147-A177-3AD203B41FA5}">
                      <a16:colId xmlns:a16="http://schemas.microsoft.com/office/drawing/2014/main" val="20000"/>
                    </a:ext>
                  </a:extLst>
                </a:gridCol>
              </a:tblGrid>
              <a:tr h="370839">
                <a:tc>
                  <a:txBody>
                    <a:bodyPr/>
                    <a:lstStyle/>
                    <a:p>
                      <a:pPr marL="92075">
                        <a:lnSpc>
                          <a:spcPct val="100000"/>
                        </a:lnSpc>
                        <a:spcBef>
                          <a:spcPts val="265"/>
                        </a:spcBef>
                      </a:pPr>
                      <a:r>
                        <a:rPr sz="1800" b="1" spc="-15" dirty="0">
                          <a:solidFill>
                            <a:srgbClr val="FFFFFF"/>
                          </a:solidFill>
                          <a:latin typeface="Calibri"/>
                          <a:cs typeface="Calibri"/>
                        </a:rPr>
                        <a:t>Booster </a:t>
                      </a:r>
                      <a:r>
                        <a:rPr sz="1800" b="1" spc="-25" dirty="0">
                          <a:solidFill>
                            <a:srgbClr val="FFFFFF"/>
                          </a:solidFill>
                          <a:latin typeface="Calibri"/>
                          <a:cs typeface="Calibri"/>
                        </a:rPr>
                        <a:t>Version</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B1051.4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B1051.6</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B1056.4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39">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B1058.3</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40">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B1060.2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39">
                <a:tc>
                  <a:txBody>
                    <a:bodyPr/>
                    <a:lstStyle/>
                    <a:p>
                      <a:pPr marL="92075">
                        <a:lnSpc>
                          <a:spcPct val="100000"/>
                        </a:lnSpc>
                        <a:spcBef>
                          <a:spcPts val="275"/>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B1060.3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51801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0665" algn="l"/>
                <a:tab pos="241300" algn="l"/>
              </a:tabLst>
            </a:pPr>
            <a:r>
              <a:rPr sz="2200" spc="-70" dirty="0">
                <a:solidFill>
                  <a:srgbClr val="292929"/>
                </a:solidFill>
                <a:latin typeface="Microsoft Sans Serif"/>
                <a:cs typeface="Microsoft Sans Serif"/>
              </a:rPr>
              <a:t>Failed</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landing</a:t>
            </a:r>
            <a:r>
              <a:rPr sz="2200" spc="100" dirty="0">
                <a:solidFill>
                  <a:srgbClr val="292929"/>
                </a:solidFill>
                <a:latin typeface="Microsoft Sans Serif"/>
                <a:cs typeface="Microsoft Sans Serif"/>
              </a:rPr>
              <a:t> </a:t>
            </a:r>
            <a:r>
              <a:rPr sz="2200" spc="-60" dirty="0">
                <a:solidFill>
                  <a:srgbClr val="292929"/>
                </a:solidFill>
                <a:latin typeface="Microsoft Sans Serif"/>
                <a:cs typeface="Microsoft Sans Serif"/>
              </a:rPr>
              <a:t>outcomes</a:t>
            </a:r>
            <a:r>
              <a:rPr sz="2200" spc="6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drone</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ship,</a:t>
            </a:r>
            <a:r>
              <a:rPr sz="2200" spc="95" dirty="0">
                <a:solidFill>
                  <a:srgbClr val="292929"/>
                </a:solidFill>
                <a:latin typeface="Microsoft Sans Serif"/>
                <a:cs typeface="Microsoft Sans Serif"/>
              </a:rPr>
              <a:t> </a:t>
            </a:r>
            <a:r>
              <a:rPr sz="2200" spc="-10" dirty="0">
                <a:solidFill>
                  <a:srgbClr val="292929"/>
                </a:solidFill>
                <a:latin typeface="Microsoft Sans Serif"/>
                <a:cs typeface="Microsoft Sans Serif"/>
              </a:rPr>
              <a:t>their</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booster</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versions,</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3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site </a:t>
            </a:r>
            <a:r>
              <a:rPr sz="2200" spc="-570" dirty="0">
                <a:solidFill>
                  <a:srgbClr val="292929"/>
                </a:solidFill>
                <a:latin typeface="Microsoft Sans Serif"/>
                <a:cs typeface="Microsoft Sans Serif"/>
              </a:rPr>
              <a:t> </a:t>
            </a:r>
            <a:r>
              <a:rPr sz="2200" spc="-125" dirty="0">
                <a:solidFill>
                  <a:srgbClr val="292929"/>
                </a:solidFill>
                <a:latin typeface="Microsoft Sans Serif"/>
                <a:cs typeface="Microsoft Sans Serif"/>
              </a:rPr>
              <a:t>names</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6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0" dirty="0">
                <a:solidFill>
                  <a:srgbClr val="292929"/>
                </a:solidFill>
                <a:latin typeface="Microsoft Sans Serif"/>
                <a:cs typeface="Microsoft Sans Serif"/>
              </a:rPr>
              <a:t> </a:t>
            </a:r>
            <a:r>
              <a:rPr sz="2200" spc="-90" dirty="0">
                <a:solidFill>
                  <a:srgbClr val="292929"/>
                </a:solidFill>
                <a:latin typeface="Microsoft Sans Serif"/>
                <a:cs typeface="Microsoft Sans Serif"/>
              </a:rPr>
              <a:t>year</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2015</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36</a:t>
            </a:fld>
            <a:endParaRPr spc="75" dirty="0"/>
          </a:p>
        </p:txBody>
      </p:sp>
      <p:sp>
        <p:nvSpPr>
          <p:cNvPr id="3" name="object 3"/>
          <p:cNvSpPr txBox="1"/>
          <p:nvPr/>
        </p:nvSpPr>
        <p:spPr>
          <a:xfrm>
            <a:off x="848994" y="5256783"/>
            <a:ext cx="5527675"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list</a:t>
            </a:r>
            <a:r>
              <a:rPr sz="2200" spc="100" dirty="0">
                <a:solidFill>
                  <a:srgbClr val="292929"/>
                </a:solidFill>
                <a:latin typeface="Microsoft Sans Serif"/>
                <a:cs typeface="Microsoft Sans Serif"/>
              </a:rPr>
              <a:t> </a:t>
            </a:r>
            <a:r>
              <a:rPr sz="2200" spc="-70" dirty="0">
                <a:solidFill>
                  <a:srgbClr val="292929"/>
                </a:solidFill>
                <a:latin typeface="Microsoft Sans Serif"/>
                <a:cs typeface="Microsoft Sans Serif"/>
              </a:rPr>
              <a:t>above</a:t>
            </a:r>
            <a:r>
              <a:rPr sz="2200" spc="55" dirty="0">
                <a:solidFill>
                  <a:srgbClr val="292929"/>
                </a:solidFill>
                <a:latin typeface="Microsoft Sans Serif"/>
                <a:cs typeface="Microsoft Sans Serif"/>
              </a:rPr>
              <a:t> </a:t>
            </a:r>
            <a:r>
              <a:rPr sz="2200" spc="-120" dirty="0">
                <a:solidFill>
                  <a:srgbClr val="292929"/>
                </a:solidFill>
                <a:latin typeface="Microsoft Sans Serif"/>
                <a:cs typeface="Microsoft Sans Serif"/>
              </a:rPr>
              <a:t>has</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only</a:t>
            </a:r>
            <a:r>
              <a:rPr sz="2200" spc="90" dirty="0">
                <a:solidFill>
                  <a:srgbClr val="292929"/>
                </a:solidFill>
                <a:latin typeface="Microsoft Sans Serif"/>
                <a:cs typeface="Microsoft Sans Serif"/>
              </a:rPr>
              <a:t> </a:t>
            </a:r>
            <a:r>
              <a:rPr sz="2200" spc="10" dirty="0">
                <a:solidFill>
                  <a:srgbClr val="292929"/>
                </a:solidFill>
                <a:latin typeface="Microsoft Sans Serif"/>
                <a:cs typeface="Microsoft Sans Serif"/>
              </a:rPr>
              <a:t>two</a:t>
            </a:r>
            <a:r>
              <a:rPr sz="2200" spc="60" dirty="0">
                <a:solidFill>
                  <a:srgbClr val="292929"/>
                </a:solidFill>
                <a:latin typeface="Microsoft Sans Serif"/>
                <a:cs typeface="Microsoft Sans Serif"/>
              </a:rPr>
              <a:t> </a:t>
            </a:r>
            <a:r>
              <a:rPr sz="2200" spc="-90" dirty="0">
                <a:solidFill>
                  <a:srgbClr val="292929"/>
                </a:solidFill>
                <a:latin typeface="Microsoft Sans Serif"/>
                <a:cs typeface="Microsoft Sans Serif"/>
              </a:rPr>
              <a:t>occurrences.</a:t>
            </a:r>
            <a:endParaRPr sz="2200">
              <a:latin typeface="Microsoft Sans Serif"/>
              <a:cs typeface="Microsoft Sans Serif"/>
            </a:endParaRPr>
          </a:p>
        </p:txBody>
      </p:sp>
      <p:sp>
        <p:nvSpPr>
          <p:cNvPr id="4" name="object 4"/>
          <p:cNvSpPr txBox="1">
            <a:spLocks noGrp="1"/>
          </p:cNvSpPr>
          <p:nvPr>
            <p:ph type="title"/>
          </p:nvPr>
        </p:nvSpPr>
        <p:spPr>
          <a:xfrm>
            <a:off x="848994" y="418528"/>
            <a:ext cx="4470400" cy="589915"/>
          </a:xfrm>
          <a:prstGeom prst="rect">
            <a:avLst/>
          </a:prstGeom>
        </p:spPr>
        <p:txBody>
          <a:bodyPr vert="horz" wrap="square" lIns="0" tIns="12700" rIns="0" bIns="0" rtlCol="0">
            <a:spAutoFit/>
          </a:bodyPr>
          <a:lstStyle/>
          <a:p>
            <a:pPr marL="12700">
              <a:lnSpc>
                <a:spcPct val="100000"/>
              </a:lnSpc>
              <a:spcBef>
                <a:spcPts val="100"/>
              </a:spcBef>
            </a:pPr>
            <a:r>
              <a:rPr spc="175" dirty="0"/>
              <a:t>2015</a:t>
            </a:r>
            <a:r>
              <a:rPr spc="110" dirty="0"/>
              <a:t> </a:t>
            </a:r>
            <a:r>
              <a:rPr spc="-160" dirty="0"/>
              <a:t>Launch</a:t>
            </a:r>
            <a:r>
              <a:rPr spc="120" dirty="0"/>
              <a:t> </a:t>
            </a:r>
            <a:r>
              <a:rPr spc="-175" dirty="0"/>
              <a:t>Records</a:t>
            </a:r>
          </a:p>
        </p:txBody>
      </p:sp>
      <p:graphicFrame>
        <p:nvGraphicFramePr>
          <p:cNvPr id="5" name="object 5"/>
          <p:cNvGraphicFramePr>
            <a:graphicFrameLocks noGrp="1"/>
          </p:cNvGraphicFramePr>
          <p:nvPr/>
        </p:nvGraphicFramePr>
        <p:xfrm>
          <a:off x="1572513" y="2884297"/>
          <a:ext cx="3867785" cy="1125220"/>
        </p:xfrm>
        <a:graphic>
          <a:graphicData uri="http://schemas.openxmlformats.org/drawingml/2006/table">
            <a:tbl>
              <a:tblPr firstRow="1" bandRow="1">
                <a:tableStyleId>{2D5ABB26-0587-4C30-8999-92F81FD0307C}</a:tableStyleId>
              </a:tblPr>
              <a:tblGrid>
                <a:gridCol w="1924050">
                  <a:extLst>
                    <a:ext uri="{9D8B030D-6E8A-4147-A177-3AD203B41FA5}">
                      <a16:colId xmlns:a16="http://schemas.microsoft.com/office/drawing/2014/main" val="20000"/>
                    </a:ext>
                  </a:extLst>
                </a:gridCol>
                <a:gridCol w="1924050">
                  <a:extLst>
                    <a:ext uri="{9D8B030D-6E8A-4147-A177-3AD203B41FA5}">
                      <a16:colId xmlns:a16="http://schemas.microsoft.com/office/drawing/2014/main" val="20001"/>
                    </a:ext>
                  </a:extLst>
                </a:gridCol>
              </a:tblGrid>
              <a:tr h="370839">
                <a:tc>
                  <a:txBody>
                    <a:bodyPr/>
                    <a:lstStyle/>
                    <a:p>
                      <a:pPr marL="91440">
                        <a:lnSpc>
                          <a:spcPct val="100000"/>
                        </a:lnSpc>
                        <a:spcBef>
                          <a:spcPts val="265"/>
                        </a:spcBef>
                      </a:pPr>
                      <a:r>
                        <a:rPr sz="1800" b="1" spc="-15" dirty="0">
                          <a:solidFill>
                            <a:srgbClr val="FFFFFF"/>
                          </a:solidFill>
                          <a:latin typeface="Calibri"/>
                          <a:cs typeface="Calibri"/>
                        </a:rPr>
                        <a:t>Booster </a:t>
                      </a:r>
                      <a:r>
                        <a:rPr sz="1800" b="1" spc="-25" dirty="0">
                          <a:solidFill>
                            <a:srgbClr val="FFFFFF"/>
                          </a:solidFill>
                          <a:latin typeface="Calibri"/>
                          <a:cs typeface="Calibri"/>
                        </a:rPr>
                        <a:t>Version</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65"/>
                        </a:spcBef>
                      </a:pPr>
                      <a:r>
                        <a:rPr sz="1800" b="1" spc="-5" dirty="0">
                          <a:solidFill>
                            <a:srgbClr val="FFFFFF"/>
                          </a:solidFill>
                          <a:latin typeface="Calibri"/>
                          <a:cs typeface="Calibri"/>
                        </a:rPr>
                        <a:t>Launch</a:t>
                      </a:r>
                      <a:r>
                        <a:rPr sz="1800" b="1" spc="-30" dirty="0">
                          <a:solidFill>
                            <a:srgbClr val="FFFFFF"/>
                          </a:solidFill>
                          <a:latin typeface="Calibri"/>
                          <a:cs typeface="Calibri"/>
                        </a:rPr>
                        <a:t> </a:t>
                      </a:r>
                      <a:r>
                        <a:rPr sz="1800" b="1" spc="-10" dirty="0">
                          <a:solidFill>
                            <a:srgbClr val="FFFFFF"/>
                          </a:solidFill>
                          <a:latin typeface="Calibri"/>
                          <a:cs typeface="Calibri"/>
                        </a:rPr>
                        <a:t>Site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v1.1</a:t>
                      </a:r>
                      <a:r>
                        <a:rPr sz="1800" spc="-45" dirty="0">
                          <a:latin typeface="Calibri"/>
                          <a:cs typeface="Calibri"/>
                        </a:rPr>
                        <a:t> </a:t>
                      </a:r>
                      <a:r>
                        <a:rPr sz="1800" dirty="0">
                          <a:latin typeface="Calibri"/>
                          <a:cs typeface="Calibri"/>
                        </a:rPr>
                        <a:t>B1012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v1.1</a:t>
                      </a:r>
                      <a:r>
                        <a:rPr sz="1800" spc="-45" dirty="0">
                          <a:latin typeface="Calibri"/>
                          <a:cs typeface="Calibri"/>
                        </a:rPr>
                        <a:t> </a:t>
                      </a:r>
                      <a:r>
                        <a:rPr sz="1800" dirty="0">
                          <a:latin typeface="Calibri"/>
                          <a:cs typeface="Calibri"/>
                        </a:rPr>
                        <a:t>B1015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549463"/>
            <a:ext cx="9229090" cy="696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0" dirty="0">
                <a:solidFill>
                  <a:srgbClr val="292929"/>
                </a:solidFill>
                <a:latin typeface="Microsoft Sans Serif"/>
                <a:cs typeface="Microsoft Sans Serif"/>
              </a:rPr>
              <a:t>Ranking</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all</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a:t>
            </a:r>
            <a:r>
              <a:rPr sz="2200" spc="90"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date</a:t>
            </a:r>
            <a:r>
              <a:rPr sz="2200" spc="65" dirty="0">
                <a:solidFill>
                  <a:srgbClr val="292929"/>
                </a:solidFill>
                <a:latin typeface="Microsoft Sans Serif"/>
                <a:cs typeface="Microsoft Sans Serif"/>
              </a:rPr>
              <a:t> </a:t>
            </a:r>
            <a:r>
              <a:rPr sz="2200" spc="75" dirty="0">
                <a:solidFill>
                  <a:srgbClr val="292929"/>
                </a:solidFill>
                <a:latin typeface="Microsoft Sans Serif"/>
                <a:cs typeface="Microsoft Sans Serif"/>
              </a:rPr>
              <a:t>2010-06-04</a:t>
            </a:r>
            <a:r>
              <a:rPr sz="2200" spc="114"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90" dirty="0">
                <a:solidFill>
                  <a:srgbClr val="292929"/>
                </a:solidFill>
                <a:latin typeface="Microsoft Sans Serif"/>
                <a:cs typeface="Microsoft Sans Serif"/>
              </a:rPr>
              <a:t> </a:t>
            </a:r>
            <a:r>
              <a:rPr sz="2200" spc="70" dirty="0">
                <a:solidFill>
                  <a:srgbClr val="292929"/>
                </a:solidFill>
                <a:latin typeface="Microsoft Sans Serif"/>
                <a:cs typeface="Microsoft Sans Serif"/>
              </a:rPr>
              <a:t>2017-</a:t>
            </a:r>
            <a:endParaRPr sz="2200">
              <a:latin typeface="Microsoft Sans Serif"/>
              <a:cs typeface="Microsoft Sans Serif"/>
            </a:endParaRPr>
          </a:p>
          <a:p>
            <a:pPr marL="241300">
              <a:lnSpc>
                <a:spcPct val="100000"/>
              </a:lnSpc>
              <a:spcBef>
                <a:spcPts val="5"/>
              </a:spcBef>
            </a:pPr>
            <a:r>
              <a:rPr sz="2200" spc="40" dirty="0">
                <a:solidFill>
                  <a:srgbClr val="292929"/>
                </a:solidFill>
                <a:latin typeface="Microsoft Sans Serif"/>
                <a:cs typeface="Microsoft Sans Serif"/>
              </a:rPr>
              <a:t>03-20:</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37</a:t>
            </a:fld>
            <a:endParaRPr spc="75" dirty="0"/>
          </a:p>
        </p:txBody>
      </p:sp>
      <p:sp>
        <p:nvSpPr>
          <p:cNvPr id="3" name="object 3"/>
          <p:cNvSpPr txBox="1"/>
          <p:nvPr/>
        </p:nvSpPr>
        <p:spPr>
          <a:xfrm>
            <a:off x="848994" y="5478145"/>
            <a:ext cx="869823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110" dirty="0">
                <a:solidFill>
                  <a:srgbClr val="292929"/>
                </a:solidFill>
                <a:latin typeface="Microsoft Sans Serif"/>
                <a:cs typeface="Microsoft Sans Serif"/>
              </a:rPr>
              <a:t>This</a:t>
            </a:r>
            <a:r>
              <a:rPr sz="2200" spc="85" dirty="0">
                <a:solidFill>
                  <a:srgbClr val="292929"/>
                </a:solidFill>
                <a:latin typeface="Microsoft Sans Serif"/>
                <a:cs typeface="Microsoft Sans Serif"/>
              </a:rPr>
              <a:t> </a:t>
            </a:r>
            <a:r>
              <a:rPr sz="2200" spc="-60" dirty="0">
                <a:solidFill>
                  <a:srgbClr val="292929"/>
                </a:solidFill>
                <a:latin typeface="Microsoft Sans Serif"/>
                <a:cs typeface="Microsoft Sans Serif"/>
              </a:rPr>
              <a:t>view</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60" dirty="0">
                <a:solidFill>
                  <a:srgbClr val="292929"/>
                </a:solidFill>
                <a:latin typeface="Microsoft Sans Serif"/>
                <a:cs typeface="Microsoft Sans Serif"/>
              </a:rPr>
              <a:t> </a:t>
            </a:r>
            <a:r>
              <a:rPr sz="2200" spc="-50" dirty="0">
                <a:solidFill>
                  <a:srgbClr val="292929"/>
                </a:solidFill>
                <a:latin typeface="Microsoft Sans Serif"/>
                <a:cs typeface="Microsoft Sans Serif"/>
              </a:rPr>
              <a:t>alerts</a:t>
            </a:r>
            <a:r>
              <a:rPr sz="2200" spc="75" dirty="0">
                <a:solidFill>
                  <a:srgbClr val="292929"/>
                </a:solidFill>
                <a:latin typeface="Microsoft Sans Serif"/>
                <a:cs typeface="Microsoft Sans Serif"/>
              </a:rPr>
              <a:t> </a:t>
            </a:r>
            <a:r>
              <a:rPr sz="2200" spc="-105" dirty="0">
                <a:solidFill>
                  <a:srgbClr val="292929"/>
                </a:solidFill>
                <a:latin typeface="Microsoft Sans Serif"/>
                <a:cs typeface="Microsoft Sans Serif"/>
              </a:rPr>
              <a:t>us</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65" dirty="0">
                <a:solidFill>
                  <a:srgbClr val="292929"/>
                </a:solidFill>
                <a:latin typeface="Microsoft Sans Serif"/>
                <a:cs typeface="Microsoft Sans Serif"/>
              </a:rPr>
              <a:t> </a:t>
            </a:r>
            <a:r>
              <a:rPr sz="2200" spc="-5" dirty="0">
                <a:solidFill>
                  <a:srgbClr val="292929"/>
                </a:solidFill>
                <a:latin typeface="Microsoft Sans Serif"/>
                <a:cs typeface="Microsoft Sans Serif"/>
              </a:rPr>
              <a:t>“No</a:t>
            </a:r>
            <a:r>
              <a:rPr sz="2200" spc="60" dirty="0">
                <a:solidFill>
                  <a:srgbClr val="292929"/>
                </a:solidFill>
                <a:latin typeface="Microsoft Sans Serif"/>
                <a:cs typeface="Microsoft Sans Serif"/>
              </a:rPr>
              <a:t> </a:t>
            </a:r>
            <a:r>
              <a:rPr sz="2200" spc="10" dirty="0">
                <a:solidFill>
                  <a:srgbClr val="292929"/>
                </a:solidFill>
                <a:latin typeface="Microsoft Sans Serif"/>
                <a:cs typeface="Microsoft Sans Serif"/>
              </a:rPr>
              <a:t>attempt”</a:t>
            </a:r>
            <a:r>
              <a:rPr sz="2200" spc="40" dirty="0">
                <a:solidFill>
                  <a:srgbClr val="292929"/>
                </a:solidFill>
                <a:latin typeface="Microsoft Sans Serif"/>
                <a:cs typeface="Microsoft Sans Serif"/>
              </a:rPr>
              <a:t> </a:t>
            </a:r>
            <a:r>
              <a:rPr sz="2200" spc="-60" dirty="0">
                <a:solidFill>
                  <a:srgbClr val="292929"/>
                </a:solidFill>
                <a:latin typeface="Microsoft Sans Serif"/>
                <a:cs typeface="Microsoft Sans Serif"/>
              </a:rPr>
              <a:t>must</a:t>
            </a:r>
            <a:r>
              <a:rPr sz="2200" spc="9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taken</a:t>
            </a:r>
            <a:r>
              <a:rPr sz="2200" spc="55"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account.</a:t>
            </a:r>
            <a:endParaRPr sz="2200">
              <a:latin typeface="Microsoft Sans Serif"/>
              <a:cs typeface="Microsoft Sans Serif"/>
            </a:endParaRPr>
          </a:p>
        </p:txBody>
      </p:sp>
      <p:sp>
        <p:nvSpPr>
          <p:cNvPr id="4" name="object 4"/>
          <p:cNvSpPr txBox="1">
            <a:spLocks noGrp="1"/>
          </p:cNvSpPr>
          <p:nvPr>
            <p:ph type="title"/>
          </p:nvPr>
        </p:nvSpPr>
        <p:spPr>
          <a:xfrm>
            <a:off x="848994" y="510540"/>
            <a:ext cx="9923145" cy="452120"/>
          </a:xfrm>
          <a:prstGeom prst="rect">
            <a:avLst/>
          </a:prstGeom>
        </p:spPr>
        <p:txBody>
          <a:bodyPr vert="horz" wrap="square" lIns="0" tIns="12700" rIns="0" bIns="0" rtlCol="0">
            <a:spAutoFit/>
          </a:bodyPr>
          <a:lstStyle/>
          <a:p>
            <a:pPr marL="12700">
              <a:lnSpc>
                <a:spcPct val="100000"/>
              </a:lnSpc>
              <a:spcBef>
                <a:spcPts val="100"/>
              </a:spcBef>
            </a:pPr>
            <a:r>
              <a:rPr sz="2800" spc="-180" dirty="0"/>
              <a:t>Rank</a:t>
            </a:r>
            <a:r>
              <a:rPr sz="2800" spc="100" dirty="0"/>
              <a:t> </a:t>
            </a:r>
            <a:r>
              <a:rPr sz="2800" spc="-60" dirty="0"/>
              <a:t>Landing</a:t>
            </a:r>
            <a:r>
              <a:rPr sz="2800" spc="110" dirty="0"/>
              <a:t> </a:t>
            </a:r>
            <a:r>
              <a:rPr sz="2800" spc="-110" dirty="0"/>
              <a:t>Outcomes</a:t>
            </a:r>
            <a:r>
              <a:rPr sz="2800" spc="130" dirty="0"/>
              <a:t> </a:t>
            </a:r>
            <a:r>
              <a:rPr sz="2800" spc="-95" dirty="0"/>
              <a:t>Between</a:t>
            </a:r>
            <a:r>
              <a:rPr sz="2800" spc="70" dirty="0"/>
              <a:t> </a:t>
            </a:r>
            <a:r>
              <a:rPr sz="2800" spc="110" dirty="0"/>
              <a:t>2010-06-04</a:t>
            </a:r>
            <a:r>
              <a:rPr sz="2800" spc="95" dirty="0"/>
              <a:t> </a:t>
            </a:r>
            <a:r>
              <a:rPr sz="2800" spc="-85" dirty="0"/>
              <a:t>and</a:t>
            </a:r>
            <a:r>
              <a:rPr sz="2800" spc="50" dirty="0"/>
              <a:t> </a:t>
            </a:r>
            <a:r>
              <a:rPr sz="2800" spc="105" dirty="0"/>
              <a:t>2017-03-20</a:t>
            </a:r>
            <a:endParaRPr sz="2800"/>
          </a:p>
        </p:txBody>
      </p:sp>
      <p:graphicFrame>
        <p:nvGraphicFramePr>
          <p:cNvPr id="5" name="object 5"/>
          <p:cNvGraphicFramePr>
            <a:graphicFrameLocks noGrp="1"/>
          </p:cNvGraphicFramePr>
          <p:nvPr/>
        </p:nvGraphicFramePr>
        <p:xfrm>
          <a:off x="2068195" y="2106167"/>
          <a:ext cx="5741670" cy="3350260"/>
        </p:xfrm>
        <a:graphic>
          <a:graphicData uri="http://schemas.openxmlformats.org/drawingml/2006/table">
            <a:tbl>
              <a:tblPr firstRow="1" bandRow="1">
                <a:tableStyleId>{2D5ABB26-0587-4C30-8999-92F81FD0307C}</a:tableStyleId>
              </a:tblPr>
              <a:tblGrid>
                <a:gridCol w="3860800">
                  <a:extLst>
                    <a:ext uri="{9D8B030D-6E8A-4147-A177-3AD203B41FA5}">
                      <a16:colId xmlns:a16="http://schemas.microsoft.com/office/drawing/2014/main" val="20000"/>
                    </a:ext>
                  </a:extLst>
                </a:gridCol>
                <a:gridCol w="1861820">
                  <a:extLst>
                    <a:ext uri="{9D8B030D-6E8A-4147-A177-3AD203B41FA5}">
                      <a16:colId xmlns:a16="http://schemas.microsoft.com/office/drawing/2014/main" val="20001"/>
                    </a:ext>
                  </a:extLst>
                </a:gridCol>
              </a:tblGrid>
              <a:tr h="370840">
                <a:tc>
                  <a:txBody>
                    <a:bodyPr/>
                    <a:lstStyle/>
                    <a:p>
                      <a:pPr marL="92075">
                        <a:lnSpc>
                          <a:spcPct val="100000"/>
                        </a:lnSpc>
                        <a:spcBef>
                          <a:spcPts val="265"/>
                        </a:spcBef>
                      </a:pPr>
                      <a:r>
                        <a:rPr sz="1800" b="1" spc="-10" dirty="0">
                          <a:solidFill>
                            <a:srgbClr val="FFFFFF"/>
                          </a:solidFill>
                          <a:latin typeface="Calibri"/>
                          <a:cs typeface="Calibri"/>
                        </a:rPr>
                        <a:t>Landing Outcome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65"/>
                        </a:spcBef>
                      </a:pPr>
                      <a:r>
                        <a:rPr sz="1800" b="1" spc="-10" dirty="0">
                          <a:solidFill>
                            <a:srgbClr val="FFFFFF"/>
                          </a:solidFill>
                          <a:latin typeface="Calibri"/>
                          <a:cs typeface="Calibri"/>
                        </a:rPr>
                        <a:t>Occurrences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marL="92075">
                        <a:lnSpc>
                          <a:spcPct val="100000"/>
                        </a:lnSpc>
                        <a:spcBef>
                          <a:spcPts val="265"/>
                        </a:spcBef>
                      </a:pPr>
                      <a:r>
                        <a:rPr sz="1800" dirty="0">
                          <a:latin typeface="Calibri"/>
                          <a:cs typeface="Calibri"/>
                        </a:rPr>
                        <a:t>No</a:t>
                      </a:r>
                      <a:r>
                        <a:rPr sz="1800" spc="-30" dirty="0">
                          <a:latin typeface="Calibri"/>
                          <a:cs typeface="Calibri"/>
                        </a:rPr>
                        <a:t> </a:t>
                      </a:r>
                      <a:r>
                        <a:rPr sz="1800" spc="-15" dirty="0">
                          <a:latin typeface="Calibri"/>
                          <a:cs typeface="Calibri"/>
                        </a:rPr>
                        <a:t>attempt</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65"/>
                        </a:spcBef>
                      </a:pPr>
                      <a:r>
                        <a:rPr sz="1800" spc="5" dirty="0">
                          <a:latin typeface="Calibri"/>
                          <a:cs typeface="Calibri"/>
                        </a:rPr>
                        <a:t>10</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39">
                <a:tc>
                  <a:txBody>
                    <a:bodyPr/>
                    <a:lstStyle/>
                    <a:p>
                      <a:pPr marL="92075">
                        <a:lnSpc>
                          <a:spcPct val="100000"/>
                        </a:lnSpc>
                        <a:spcBef>
                          <a:spcPts val="270"/>
                        </a:spcBef>
                      </a:pPr>
                      <a:r>
                        <a:rPr sz="1800" spc="-15" dirty="0">
                          <a:latin typeface="Calibri"/>
                          <a:cs typeface="Calibri"/>
                        </a:rPr>
                        <a:t>Failure</a:t>
                      </a:r>
                      <a:r>
                        <a:rPr sz="1800" spc="-20" dirty="0">
                          <a:latin typeface="Calibri"/>
                          <a:cs typeface="Calibri"/>
                        </a:rPr>
                        <a:t> </a:t>
                      </a:r>
                      <a:r>
                        <a:rPr sz="1800" spc="-15" dirty="0">
                          <a:latin typeface="Calibri"/>
                          <a:cs typeface="Calibri"/>
                        </a:rPr>
                        <a:t>(drone</a:t>
                      </a:r>
                      <a:r>
                        <a:rPr sz="1800" spc="35" dirty="0">
                          <a:latin typeface="Calibri"/>
                          <a:cs typeface="Calibri"/>
                        </a:rPr>
                        <a:t> </a:t>
                      </a:r>
                      <a:r>
                        <a:rPr sz="1800" spc="-5" dirty="0">
                          <a:latin typeface="Calibri"/>
                          <a:cs typeface="Calibri"/>
                        </a:rPr>
                        <a:t>ship)</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marL="92075">
                        <a:lnSpc>
                          <a:spcPct val="100000"/>
                        </a:lnSpc>
                        <a:spcBef>
                          <a:spcPts val="270"/>
                        </a:spcBef>
                      </a:pPr>
                      <a:r>
                        <a:rPr sz="1800" spc="-5" dirty="0">
                          <a:latin typeface="Calibri"/>
                          <a:cs typeface="Calibri"/>
                        </a:rPr>
                        <a:t>Success</a:t>
                      </a:r>
                      <a:r>
                        <a:rPr sz="1800" spc="5" dirty="0">
                          <a:latin typeface="Calibri"/>
                          <a:cs typeface="Calibri"/>
                        </a:rPr>
                        <a:t> </a:t>
                      </a:r>
                      <a:r>
                        <a:rPr sz="1800" spc="-15" dirty="0">
                          <a:latin typeface="Calibri"/>
                          <a:cs typeface="Calibri"/>
                        </a:rPr>
                        <a:t>(drone</a:t>
                      </a:r>
                      <a:r>
                        <a:rPr sz="1800" spc="15" dirty="0">
                          <a:latin typeface="Calibri"/>
                          <a:cs typeface="Calibri"/>
                        </a:rPr>
                        <a:t> </a:t>
                      </a:r>
                      <a:r>
                        <a:rPr sz="1800" spc="-5" dirty="0">
                          <a:latin typeface="Calibri"/>
                          <a:cs typeface="Calibri"/>
                        </a:rPr>
                        <a:t>ship)</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0"/>
                        </a:spcBef>
                      </a:pPr>
                      <a:r>
                        <a:rPr sz="1800" dirty="0">
                          <a:latin typeface="Calibri"/>
                          <a:cs typeface="Calibri"/>
                        </a:rPr>
                        <a:t>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2075">
                        <a:lnSpc>
                          <a:spcPct val="100000"/>
                        </a:lnSpc>
                        <a:spcBef>
                          <a:spcPts val="270"/>
                        </a:spcBef>
                      </a:pPr>
                      <a:r>
                        <a:rPr sz="1800" spc="-10" dirty="0">
                          <a:latin typeface="Calibri"/>
                          <a:cs typeface="Calibri"/>
                        </a:rPr>
                        <a:t>Controlled</a:t>
                      </a:r>
                      <a:r>
                        <a:rPr sz="1800" spc="-5" dirty="0">
                          <a:latin typeface="Calibri"/>
                          <a:cs typeface="Calibri"/>
                        </a:rPr>
                        <a:t> (ocean)</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3</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39">
                <a:tc>
                  <a:txBody>
                    <a:bodyPr/>
                    <a:lstStyle/>
                    <a:p>
                      <a:pPr marL="92075">
                        <a:lnSpc>
                          <a:spcPct val="100000"/>
                        </a:lnSpc>
                        <a:spcBef>
                          <a:spcPts val="275"/>
                        </a:spcBef>
                      </a:pPr>
                      <a:r>
                        <a:rPr sz="1800" spc="-5" dirty="0">
                          <a:latin typeface="Calibri"/>
                          <a:cs typeface="Calibri"/>
                        </a:rPr>
                        <a:t>Success</a:t>
                      </a:r>
                      <a:r>
                        <a:rPr sz="1800" spc="5" dirty="0">
                          <a:latin typeface="Calibri"/>
                          <a:cs typeface="Calibri"/>
                        </a:rPr>
                        <a:t> </a:t>
                      </a:r>
                      <a:r>
                        <a:rPr sz="1800" spc="-15" dirty="0">
                          <a:latin typeface="Calibri"/>
                          <a:cs typeface="Calibri"/>
                        </a:rPr>
                        <a:t>(ground</a:t>
                      </a:r>
                      <a:r>
                        <a:rPr sz="1800" spc="50" dirty="0">
                          <a:latin typeface="Calibri"/>
                          <a:cs typeface="Calibri"/>
                        </a:rPr>
                        <a:t> </a:t>
                      </a:r>
                      <a:r>
                        <a:rPr sz="1800" spc="-5" dirty="0">
                          <a:latin typeface="Calibri"/>
                          <a:cs typeface="Calibri"/>
                        </a:rPr>
                        <a:t>pad)</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5"/>
                        </a:spcBef>
                      </a:pPr>
                      <a:r>
                        <a:rPr sz="1800" dirty="0">
                          <a:latin typeface="Calibri"/>
                          <a:cs typeface="Calibri"/>
                        </a:rPr>
                        <a:t>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40">
                <a:tc>
                  <a:txBody>
                    <a:bodyPr/>
                    <a:lstStyle/>
                    <a:p>
                      <a:pPr marL="92075">
                        <a:lnSpc>
                          <a:spcPct val="100000"/>
                        </a:lnSpc>
                        <a:spcBef>
                          <a:spcPts val="270"/>
                        </a:spcBef>
                      </a:pPr>
                      <a:r>
                        <a:rPr sz="1800" spc="-15" dirty="0">
                          <a:latin typeface="Calibri"/>
                          <a:cs typeface="Calibri"/>
                        </a:rPr>
                        <a:t>Failure</a:t>
                      </a:r>
                      <a:r>
                        <a:rPr sz="1800" spc="-10" dirty="0">
                          <a:latin typeface="Calibri"/>
                          <a:cs typeface="Calibri"/>
                        </a:rPr>
                        <a:t> </a:t>
                      </a:r>
                      <a:r>
                        <a:rPr sz="1800" spc="-15" dirty="0">
                          <a:latin typeface="Calibri"/>
                          <a:cs typeface="Calibri"/>
                        </a:rPr>
                        <a:t>(parachute)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r h="370839">
                <a:tc>
                  <a:txBody>
                    <a:bodyPr/>
                    <a:lstStyle/>
                    <a:p>
                      <a:pPr marL="92075">
                        <a:lnSpc>
                          <a:spcPct val="100000"/>
                        </a:lnSpc>
                        <a:spcBef>
                          <a:spcPts val="275"/>
                        </a:spcBef>
                      </a:pPr>
                      <a:r>
                        <a:rPr sz="1800" spc="-10" dirty="0">
                          <a:latin typeface="Calibri"/>
                          <a:cs typeface="Calibri"/>
                        </a:rPr>
                        <a:t>Uncontrolled </a:t>
                      </a:r>
                      <a:r>
                        <a:rPr sz="1800" spc="-5" dirty="0">
                          <a:latin typeface="Calibri"/>
                          <a:cs typeface="Calibri"/>
                        </a:rPr>
                        <a:t>(ocean)</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5"/>
                        </a:spcBef>
                      </a:pPr>
                      <a:r>
                        <a:rPr sz="1800" dirty="0">
                          <a:latin typeface="Calibri"/>
                          <a:cs typeface="Calibri"/>
                        </a:rPr>
                        <a:t>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7"/>
                  </a:ext>
                </a:extLst>
              </a:tr>
              <a:tr h="370840">
                <a:tc>
                  <a:txBody>
                    <a:bodyPr/>
                    <a:lstStyle/>
                    <a:p>
                      <a:pPr marL="92075">
                        <a:lnSpc>
                          <a:spcPct val="100000"/>
                        </a:lnSpc>
                        <a:spcBef>
                          <a:spcPts val="275"/>
                        </a:spcBef>
                      </a:pPr>
                      <a:r>
                        <a:rPr sz="1800" spc="-5" dirty="0">
                          <a:latin typeface="Calibri"/>
                          <a:cs typeface="Calibri"/>
                        </a:rPr>
                        <a:t>Precluded </a:t>
                      </a:r>
                      <a:r>
                        <a:rPr sz="1800" spc="-15" dirty="0">
                          <a:latin typeface="Calibri"/>
                          <a:cs typeface="Calibri"/>
                        </a:rPr>
                        <a:t>(drone</a:t>
                      </a:r>
                      <a:r>
                        <a:rPr sz="1800" spc="35" dirty="0">
                          <a:latin typeface="Calibri"/>
                          <a:cs typeface="Calibri"/>
                        </a:rPr>
                        <a:t> </a:t>
                      </a:r>
                      <a:r>
                        <a:rPr sz="1800" spc="-5" dirty="0">
                          <a:latin typeface="Calibri"/>
                          <a:cs typeface="Calibri"/>
                        </a:rPr>
                        <a:t>ship)</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5"/>
                        </a:spcBef>
                      </a:pPr>
                      <a:r>
                        <a:rPr sz="1800" dirty="0">
                          <a:latin typeface="Calibri"/>
                          <a:cs typeface="Calibri"/>
                        </a:rPr>
                        <a:t>1</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2245" y="6081077"/>
            <a:ext cx="269240" cy="269875"/>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1C7CDB"/>
                </a:solidFill>
                <a:latin typeface="Microsoft Sans Serif"/>
                <a:cs typeface="Microsoft Sans Serif"/>
              </a:rPr>
              <a:t>38</a:t>
            </a:r>
            <a:endParaRPr sz="1600">
              <a:latin typeface="Microsoft Sans Serif"/>
              <a:cs typeface="Microsoft Sans Serif"/>
            </a:endParaRPr>
          </a:p>
        </p:txBody>
      </p:sp>
      <p:sp>
        <p:nvSpPr>
          <p:cNvPr id="3" name="object 3"/>
          <p:cNvSpPr txBox="1"/>
          <p:nvPr/>
        </p:nvSpPr>
        <p:spPr>
          <a:xfrm>
            <a:off x="848994" y="5664834"/>
            <a:ext cx="8587105" cy="574675"/>
          </a:xfrm>
          <a:prstGeom prst="rect">
            <a:avLst/>
          </a:prstGeom>
        </p:spPr>
        <p:txBody>
          <a:bodyPr vert="horz" wrap="square" lIns="0" tIns="12700" rIns="0" bIns="0" rtlCol="0">
            <a:spAutoFit/>
          </a:bodyPr>
          <a:lstStyle/>
          <a:p>
            <a:pPr marL="241300" indent="-228600">
              <a:lnSpc>
                <a:spcPts val="2160"/>
              </a:lnSpc>
              <a:spcBef>
                <a:spcPts val="100"/>
              </a:spcBef>
              <a:buFont typeface="Arial MT"/>
              <a:buChar char="•"/>
              <a:tabLst>
                <a:tab pos="240665" algn="l"/>
                <a:tab pos="241300" algn="l"/>
              </a:tabLst>
            </a:pPr>
            <a:r>
              <a:rPr sz="2000" spc="-85" dirty="0">
                <a:solidFill>
                  <a:srgbClr val="292929"/>
                </a:solidFill>
                <a:latin typeface="Microsoft Sans Serif"/>
                <a:cs typeface="Microsoft Sans Serif"/>
              </a:rPr>
              <a:t>Launch</a:t>
            </a:r>
            <a:r>
              <a:rPr sz="2000" spc="70" dirty="0">
                <a:solidFill>
                  <a:srgbClr val="292929"/>
                </a:solidFill>
                <a:latin typeface="Microsoft Sans Serif"/>
                <a:cs typeface="Microsoft Sans Serif"/>
              </a:rPr>
              <a:t> </a:t>
            </a:r>
            <a:r>
              <a:rPr sz="2000" spc="-55" dirty="0">
                <a:solidFill>
                  <a:srgbClr val="292929"/>
                </a:solidFill>
                <a:latin typeface="Microsoft Sans Serif"/>
                <a:cs typeface="Microsoft Sans Serif"/>
              </a:rPr>
              <a:t>sites</a:t>
            </a:r>
            <a:r>
              <a:rPr sz="2000" spc="75" dirty="0">
                <a:solidFill>
                  <a:srgbClr val="292929"/>
                </a:solidFill>
                <a:latin typeface="Microsoft Sans Serif"/>
                <a:cs typeface="Microsoft Sans Serif"/>
              </a:rPr>
              <a:t> </a:t>
            </a:r>
            <a:r>
              <a:rPr sz="2000" spc="-80" dirty="0">
                <a:solidFill>
                  <a:srgbClr val="292929"/>
                </a:solidFill>
                <a:latin typeface="Microsoft Sans Serif"/>
                <a:cs typeface="Microsoft Sans Serif"/>
              </a:rPr>
              <a:t>are</a:t>
            </a:r>
            <a:r>
              <a:rPr sz="2000" spc="75" dirty="0">
                <a:solidFill>
                  <a:srgbClr val="292929"/>
                </a:solidFill>
                <a:latin typeface="Microsoft Sans Serif"/>
                <a:cs typeface="Microsoft Sans Serif"/>
              </a:rPr>
              <a:t> </a:t>
            </a:r>
            <a:r>
              <a:rPr sz="2000" spc="-70" dirty="0">
                <a:solidFill>
                  <a:srgbClr val="292929"/>
                </a:solidFill>
                <a:latin typeface="Microsoft Sans Serif"/>
                <a:cs typeface="Microsoft Sans Serif"/>
              </a:rPr>
              <a:t>near</a:t>
            </a:r>
            <a:r>
              <a:rPr sz="2000" spc="60" dirty="0">
                <a:solidFill>
                  <a:srgbClr val="292929"/>
                </a:solidFill>
                <a:latin typeface="Microsoft Sans Serif"/>
                <a:cs typeface="Microsoft Sans Serif"/>
              </a:rPr>
              <a:t> </a:t>
            </a:r>
            <a:r>
              <a:rPr sz="2000" spc="-120" dirty="0">
                <a:solidFill>
                  <a:srgbClr val="292929"/>
                </a:solidFill>
                <a:latin typeface="Microsoft Sans Serif"/>
                <a:cs typeface="Microsoft Sans Serif"/>
              </a:rPr>
              <a:t>sea,</a:t>
            </a:r>
            <a:r>
              <a:rPr sz="2000" spc="70" dirty="0">
                <a:solidFill>
                  <a:srgbClr val="292929"/>
                </a:solidFill>
                <a:latin typeface="Microsoft Sans Serif"/>
                <a:cs typeface="Microsoft Sans Serif"/>
              </a:rPr>
              <a:t> </a:t>
            </a:r>
            <a:r>
              <a:rPr sz="2000" spc="-25" dirty="0">
                <a:solidFill>
                  <a:srgbClr val="292929"/>
                </a:solidFill>
                <a:latin typeface="Microsoft Sans Serif"/>
                <a:cs typeface="Microsoft Sans Serif"/>
              </a:rPr>
              <a:t>probably</a:t>
            </a:r>
            <a:r>
              <a:rPr sz="2000" spc="70" dirty="0">
                <a:solidFill>
                  <a:srgbClr val="292929"/>
                </a:solidFill>
                <a:latin typeface="Microsoft Sans Serif"/>
                <a:cs typeface="Microsoft Sans Serif"/>
              </a:rPr>
              <a:t> </a:t>
            </a:r>
            <a:r>
              <a:rPr sz="2000" spc="-40" dirty="0">
                <a:solidFill>
                  <a:srgbClr val="292929"/>
                </a:solidFill>
                <a:latin typeface="Microsoft Sans Serif"/>
                <a:cs typeface="Microsoft Sans Serif"/>
              </a:rPr>
              <a:t>by</a:t>
            </a:r>
            <a:r>
              <a:rPr sz="2000" spc="75" dirty="0">
                <a:solidFill>
                  <a:srgbClr val="292929"/>
                </a:solidFill>
                <a:latin typeface="Microsoft Sans Serif"/>
                <a:cs typeface="Microsoft Sans Serif"/>
              </a:rPr>
              <a:t> </a:t>
            </a:r>
            <a:r>
              <a:rPr sz="2000" spc="-70" dirty="0">
                <a:solidFill>
                  <a:srgbClr val="292929"/>
                </a:solidFill>
                <a:latin typeface="Microsoft Sans Serif"/>
                <a:cs typeface="Microsoft Sans Serif"/>
              </a:rPr>
              <a:t>safety,</a:t>
            </a:r>
            <a:r>
              <a:rPr sz="2000" spc="75" dirty="0">
                <a:solidFill>
                  <a:srgbClr val="292929"/>
                </a:solidFill>
                <a:latin typeface="Microsoft Sans Serif"/>
                <a:cs typeface="Microsoft Sans Serif"/>
              </a:rPr>
              <a:t> </a:t>
            </a:r>
            <a:r>
              <a:rPr sz="2000" spc="15" dirty="0">
                <a:solidFill>
                  <a:srgbClr val="292929"/>
                </a:solidFill>
                <a:latin typeface="Microsoft Sans Serif"/>
                <a:cs typeface="Microsoft Sans Serif"/>
              </a:rPr>
              <a:t>but</a:t>
            </a:r>
            <a:r>
              <a:rPr sz="2000" spc="80" dirty="0">
                <a:solidFill>
                  <a:srgbClr val="292929"/>
                </a:solidFill>
                <a:latin typeface="Microsoft Sans Serif"/>
                <a:cs typeface="Microsoft Sans Serif"/>
              </a:rPr>
              <a:t> </a:t>
            </a:r>
            <a:r>
              <a:rPr sz="2000" spc="5" dirty="0">
                <a:solidFill>
                  <a:srgbClr val="292929"/>
                </a:solidFill>
                <a:latin typeface="Microsoft Sans Serif"/>
                <a:cs typeface="Microsoft Sans Serif"/>
              </a:rPr>
              <a:t>not</a:t>
            </a:r>
            <a:r>
              <a:rPr sz="2000" spc="65" dirty="0">
                <a:solidFill>
                  <a:srgbClr val="292929"/>
                </a:solidFill>
                <a:latin typeface="Microsoft Sans Serif"/>
                <a:cs typeface="Microsoft Sans Serif"/>
              </a:rPr>
              <a:t> </a:t>
            </a:r>
            <a:r>
              <a:rPr sz="2000" spc="20" dirty="0">
                <a:solidFill>
                  <a:srgbClr val="292929"/>
                </a:solidFill>
                <a:latin typeface="Microsoft Sans Serif"/>
                <a:cs typeface="Microsoft Sans Serif"/>
              </a:rPr>
              <a:t>too</a:t>
            </a:r>
            <a:r>
              <a:rPr sz="2000" spc="80" dirty="0">
                <a:solidFill>
                  <a:srgbClr val="292929"/>
                </a:solidFill>
                <a:latin typeface="Microsoft Sans Serif"/>
                <a:cs typeface="Microsoft Sans Serif"/>
              </a:rPr>
              <a:t> </a:t>
            </a:r>
            <a:r>
              <a:rPr sz="2000" spc="-35" dirty="0">
                <a:solidFill>
                  <a:srgbClr val="292929"/>
                </a:solidFill>
                <a:latin typeface="Microsoft Sans Serif"/>
                <a:cs typeface="Microsoft Sans Serif"/>
              </a:rPr>
              <a:t>far</a:t>
            </a:r>
            <a:r>
              <a:rPr sz="2000" spc="60" dirty="0">
                <a:solidFill>
                  <a:srgbClr val="292929"/>
                </a:solidFill>
                <a:latin typeface="Microsoft Sans Serif"/>
                <a:cs typeface="Microsoft Sans Serif"/>
              </a:rPr>
              <a:t> </a:t>
            </a:r>
            <a:r>
              <a:rPr sz="2000" spc="-25" dirty="0">
                <a:solidFill>
                  <a:srgbClr val="292929"/>
                </a:solidFill>
                <a:latin typeface="Microsoft Sans Serif"/>
                <a:cs typeface="Microsoft Sans Serif"/>
              </a:rPr>
              <a:t>from</a:t>
            </a:r>
            <a:r>
              <a:rPr sz="2000" spc="80" dirty="0">
                <a:solidFill>
                  <a:srgbClr val="292929"/>
                </a:solidFill>
                <a:latin typeface="Microsoft Sans Serif"/>
                <a:cs typeface="Microsoft Sans Serif"/>
              </a:rPr>
              <a:t> </a:t>
            </a:r>
            <a:r>
              <a:rPr sz="2000" spc="-55" dirty="0">
                <a:solidFill>
                  <a:srgbClr val="292929"/>
                </a:solidFill>
                <a:latin typeface="Microsoft Sans Serif"/>
                <a:cs typeface="Microsoft Sans Serif"/>
              </a:rPr>
              <a:t>roads</a:t>
            </a:r>
            <a:r>
              <a:rPr sz="2000" spc="75" dirty="0">
                <a:solidFill>
                  <a:srgbClr val="292929"/>
                </a:solidFill>
                <a:latin typeface="Microsoft Sans Serif"/>
                <a:cs typeface="Microsoft Sans Serif"/>
              </a:rPr>
              <a:t> </a:t>
            </a:r>
            <a:r>
              <a:rPr sz="2000" spc="-60" dirty="0">
                <a:solidFill>
                  <a:srgbClr val="292929"/>
                </a:solidFill>
                <a:latin typeface="Microsoft Sans Serif"/>
                <a:cs typeface="Microsoft Sans Serif"/>
              </a:rPr>
              <a:t>and</a:t>
            </a:r>
            <a:endParaRPr sz="2000">
              <a:latin typeface="Microsoft Sans Serif"/>
              <a:cs typeface="Microsoft Sans Serif"/>
            </a:endParaRPr>
          </a:p>
          <a:p>
            <a:pPr marL="241300">
              <a:lnSpc>
                <a:spcPts val="2160"/>
              </a:lnSpc>
            </a:pPr>
            <a:r>
              <a:rPr sz="2000" spc="-45" dirty="0">
                <a:solidFill>
                  <a:srgbClr val="292929"/>
                </a:solidFill>
                <a:latin typeface="Microsoft Sans Serif"/>
                <a:cs typeface="Microsoft Sans Serif"/>
              </a:rPr>
              <a:t>railroads.</a:t>
            </a:r>
            <a:endParaRPr sz="2000">
              <a:latin typeface="Microsoft Sans Serif"/>
              <a:cs typeface="Microsoft Sans Serif"/>
            </a:endParaRPr>
          </a:p>
        </p:txBody>
      </p:sp>
      <p:sp>
        <p:nvSpPr>
          <p:cNvPr id="4" name="object 4"/>
          <p:cNvSpPr txBox="1">
            <a:spLocks noGrp="1"/>
          </p:cNvSpPr>
          <p:nvPr>
            <p:ph type="title"/>
          </p:nvPr>
        </p:nvSpPr>
        <p:spPr>
          <a:xfrm>
            <a:off x="848994" y="418528"/>
            <a:ext cx="3034665" cy="589915"/>
          </a:xfrm>
          <a:prstGeom prst="rect">
            <a:avLst/>
          </a:prstGeom>
        </p:spPr>
        <p:txBody>
          <a:bodyPr vert="horz" wrap="square" lIns="0" tIns="12700" rIns="0" bIns="0" rtlCol="0">
            <a:spAutoFit/>
          </a:bodyPr>
          <a:lstStyle/>
          <a:p>
            <a:pPr marL="12700">
              <a:lnSpc>
                <a:spcPct val="100000"/>
              </a:lnSpc>
              <a:spcBef>
                <a:spcPts val="100"/>
              </a:spcBef>
            </a:pPr>
            <a:r>
              <a:rPr spc="-25" dirty="0"/>
              <a:t>All</a:t>
            </a:r>
            <a:r>
              <a:rPr spc="90" dirty="0"/>
              <a:t> </a:t>
            </a:r>
            <a:r>
              <a:rPr spc="-125" dirty="0"/>
              <a:t>launch</a:t>
            </a:r>
            <a:r>
              <a:rPr spc="100" dirty="0"/>
              <a:t> </a:t>
            </a:r>
            <a:r>
              <a:rPr spc="-95" dirty="0"/>
              <a:t>sites</a:t>
            </a:r>
          </a:p>
        </p:txBody>
      </p:sp>
      <p:pic>
        <p:nvPicPr>
          <p:cNvPr id="5" name="object 5"/>
          <p:cNvPicPr/>
          <p:nvPr/>
        </p:nvPicPr>
        <p:blipFill>
          <a:blip r:embed="rId2" cstate="print"/>
          <a:stretch>
            <a:fillRect/>
          </a:stretch>
        </p:blipFill>
        <p:spPr>
          <a:xfrm>
            <a:off x="2230120" y="1612900"/>
            <a:ext cx="6824980" cy="41071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57617" y="1371600"/>
            <a:ext cx="9676765" cy="3590085"/>
          </a:xfrm>
          <a:prstGeom prst="rect">
            <a:avLst/>
          </a:prstGeom>
        </p:spPr>
        <p:txBody>
          <a:bodyPr vert="horz" wrap="square" lIns="0" tIns="202565" rIns="0" bIns="0" rtlCol="0">
            <a:spAutoFit/>
          </a:bodyPr>
          <a:lstStyle/>
          <a:p>
            <a:pPr algn="just"/>
            <a:r>
              <a:rPr lang="en-US" sz="2000" b="0" i="0" dirty="0">
                <a:effectLst/>
                <a:latin typeface="Söhne"/>
              </a:rPr>
              <a:t>	Machine learning prediction was then employed to develop models capable of predicting the importance of various characteristics in determining launch success. By leveraging the entirety of the collected data, the best model was identified, offering the most accurate predictions and insights into the optimal strategies for maximizing opportunities in the space industry.</a:t>
            </a:r>
          </a:p>
          <a:p>
            <a:pPr algn="just"/>
            <a:endParaRPr lang="en-US" sz="2000" b="0" i="0" dirty="0">
              <a:effectLst/>
              <a:latin typeface="Söhne"/>
            </a:endParaRPr>
          </a:p>
          <a:p>
            <a:pPr algn="just"/>
            <a:r>
              <a:rPr lang="en-US" sz="2000" b="0" i="0" dirty="0">
                <a:effectLst/>
                <a:latin typeface="Söhne"/>
              </a:rPr>
              <a:t>	In conclusion, the combined use of data collection, EDA, and machine learning prediction allowed for a comprehensive analysis of the data. The valuable information obtained from public sources, coupled with the identification of key predictive features through EDA, and the development of an accurate machine learning model, provided valuable insights into the characteristics crucial for successful launchings.</a:t>
            </a:r>
          </a:p>
        </p:txBody>
      </p:sp>
      <p:sp>
        <p:nvSpPr>
          <p:cNvPr id="4" name="object 4"/>
          <p:cNvSpPr txBox="1"/>
          <p:nvPr/>
        </p:nvSpPr>
        <p:spPr>
          <a:xfrm>
            <a:off x="11208766" y="6104032"/>
            <a:ext cx="1993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4</a:t>
            </a:fld>
            <a:endParaRPr sz="1600">
              <a:latin typeface="Microsoft Sans Serif"/>
              <a:cs typeface="Microsoft Sans Serif"/>
            </a:endParaRPr>
          </a:p>
        </p:txBody>
      </p:sp>
      <p:sp>
        <p:nvSpPr>
          <p:cNvPr id="3" name="object 3"/>
          <p:cNvSpPr txBox="1">
            <a:spLocks noGrp="1"/>
          </p:cNvSpPr>
          <p:nvPr>
            <p:ph type="title"/>
          </p:nvPr>
        </p:nvSpPr>
        <p:spPr>
          <a:xfrm>
            <a:off x="848994" y="418782"/>
            <a:ext cx="3879850" cy="589915"/>
          </a:xfrm>
          <a:prstGeom prst="rect">
            <a:avLst/>
          </a:prstGeom>
        </p:spPr>
        <p:txBody>
          <a:bodyPr vert="horz" wrap="square" lIns="0" tIns="12700" rIns="0" bIns="0" rtlCol="0">
            <a:spAutoFit/>
          </a:bodyPr>
          <a:lstStyle/>
          <a:p>
            <a:pPr marL="12700">
              <a:lnSpc>
                <a:spcPct val="100000"/>
              </a:lnSpc>
              <a:spcBef>
                <a:spcPts val="100"/>
              </a:spcBef>
            </a:pPr>
            <a:r>
              <a:rPr spc="-150" dirty="0"/>
              <a:t>Executive</a:t>
            </a:r>
            <a:r>
              <a:rPr spc="95" dirty="0"/>
              <a:t> </a:t>
            </a:r>
            <a:r>
              <a:rPr spc="-200" dirty="0"/>
              <a:t>Summary</a:t>
            </a:r>
          </a:p>
        </p:txBody>
      </p:sp>
    </p:spTree>
    <p:extLst>
      <p:ext uri="{BB962C8B-B14F-4D97-AF65-F5344CB8AC3E}">
        <p14:creationId xmlns:p14="http://schemas.microsoft.com/office/powerpoint/2010/main" val="3298145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788540"/>
            <a:ext cx="5980430" cy="33020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000" spc="-105" dirty="0">
                <a:solidFill>
                  <a:srgbClr val="292929"/>
                </a:solidFill>
                <a:latin typeface="Microsoft Sans Serif"/>
                <a:cs typeface="Microsoft Sans Serif"/>
              </a:rPr>
              <a:t>Example</a:t>
            </a:r>
            <a:r>
              <a:rPr sz="2000" spc="70" dirty="0">
                <a:solidFill>
                  <a:srgbClr val="292929"/>
                </a:solidFill>
                <a:latin typeface="Microsoft Sans Serif"/>
                <a:cs typeface="Microsoft Sans Serif"/>
              </a:rPr>
              <a:t> </a:t>
            </a:r>
            <a:r>
              <a:rPr sz="2000" spc="-10" dirty="0">
                <a:solidFill>
                  <a:srgbClr val="292929"/>
                </a:solidFill>
                <a:latin typeface="Microsoft Sans Serif"/>
                <a:cs typeface="Microsoft Sans Serif"/>
              </a:rPr>
              <a:t>of</a:t>
            </a:r>
            <a:r>
              <a:rPr sz="2000" spc="70" dirty="0">
                <a:solidFill>
                  <a:srgbClr val="292929"/>
                </a:solidFill>
                <a:latin typeface="Microsoft Sans Serif"/>
                <a:cs typeface="Microsoft Sans Serif"/>
              </a:rPr>
              <a:t> </a:t>
            </a:r>
            <a:r>
              <a:rPr sz="2000" spc="-254" dirty="0">
                <a:solidFill>
                  <a:srgbClr val="292929"/>
                </a:solidFill>
                <a:latin typeface="Microsoft Sans Serif"/>
                <a:cs typeface="Microsoft Sans Serif"/>
              </a:rPr>
              <a:t>KSC</a:t>
            </a:r>
            <a:r>
              <a:rPr sz="2000" spc="80" dirty="0">
                <a:solidFill>
                  <a:srgbClr val="292929"/>
                </a:solidFill>
                <a:latin typeface="Microsoft Sans Serif"/>
                <a:cs typeface="Microsoft Sans Serif"/>
              </a:rPr>
              <a:t> </a:t>
            </a:r>
            <a:r>
              <a:rPr sz="2000" spc="-50" dirty="0">
                <a:solidFill>
                  <a:srgbClr val="292929"/>
                </a:solidFill>
                <a:latin typeface="Microsoft Sans Serif"/>
                <a:cs typeface="Microsoft Sans Serif"/>
              </a:rPr>
              <a:t>LC-39A</a:t>
            </a:r>
            <a:r>
              <a:rPr sz="2000" spc="90" dirty="0">
                <a:solidFill>
                  <a:srgbClr val="292929"/>
                </a:solidFill>
                <a:latin typeface="Microsoft Sans Serif"/>
                <a:cs typeface="Microsoft Sans Serif"/>
              </a:rPr>
              <a:t> </a:t>
            </a:r>
            <a:r>
              <a:rPr sz="2000" spc="-70" dirty="0">
                <a:solidFill>
                  <a:srgbClr val="292929"/>
                </a:solidFill>
                <a:latin typeface="Microsoft Sans Serif"/>
                <a:cs typeface="Microsoft Sans Serif"/>
              </a:rPr>
              <a:t>launch</a:t>
            </a:r>
            <a:r>
              <a:rPr sz="2000" spc="70" dirty="0">
                <a:solidFill>
                  <a:srgbClr val="292929"/>
                </a:solidFill>
                <a:latin typeface="Microsoft Sans Serif"/>
                <a:cs typeface="Microsoft Sans Serif"/>
              </a:rPr>
              <a:t> </a:t>
            </a:r>
            <a:r>
              <a:rPr sz="2000" spc="-35" dirty="0">
                <a:solidFill>
                  <a:srgbClr val="292929"/>
                </a:solidFill>
                <a:latin typeface="Microsoft Sans Serif"/>
                <a:cs typeface="Microsoft Sans Serif"/>
              </a:rPr>
              <a:t>site</a:t>
            </a:r>
            <a:r>
              <a:rPr sz="2000" spc="65" dirty="0">
                <a:solidFill>
                  <a:srgbClr val="292929"/>
                </a:solidFill>
                <a:latin typeface="Microsoft Sans Serif"/>
                <a:cs typeface="Microsoft Sans Serif"/>
              </a:rPr>
              <a:t> </a:t>
            </a:r>
            <a:r>
              <a:rPr sz="2000" spc="-70" dirty="0">
                <a:solidFill>
                  <a:srgbClr val="292929"/>
                </a:solidFill>
                <a:latin typeface="Microsoft Sans Serif"/>
                <a:cs typeface="Microsoft Sans Serif"/>
              </a:rPr>
              <a:t>launch</a:t>
            </a:r>
            <a:r>
              <a:rPr sz="2000" spc="50" dirty="0">
                <a:solidFill>
                  <a:srgbClr val="292929"/>
                </a:solidFill>
                <a:latin typeface="Microsoft Sans Serif"/>
                <a:cs typeface="Microsoft Sans Serif"/>
              </a:rPr>
              <a:t> </a:t>
            </a:r>
            <a:r>
              <a:rPr sz="2000" spc="-60" dirty="0">
                <a:solidFill>
                  <a:srgbClr val="292929"/>
                </a:solidFill>
                <a:latin typeface="Microsoft Sans Serif"/>
                <a:cs typeface="Microsoft Sans Serif"/>
              </a:rPr>
              <a:t>outcomes</a:t>
            </a:r>
            <a:endParaRPr sz="2000">
              <a:latin typeface="Microsoft Sans Serif"/>
              <a:cs typeface="Microsoft Sans Serif"/>
            </a:endParaRPr>
          </a:p>
        </p:txBody>
      </p:sp>
      <p:sp>
        <p:nvSpPr>
          <p:cNvPr id="3" name="object 3"/>
          <p:cNvSpPr txBox="1"/>
          <p:nvPr/>
        </p:nvSpPr>
        <p:spPr>
          <a:xfrm>
            <a:off x="848994" y="5584507"/>
            <a:ext cx="7120890" cy="33020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000" spc="-114" dirty="0">
                <a:solidFill>
                  <a:srgbClr val="292929"/>
                </a:solidFill>
                <a:latin typeface="Microsoft Sans Serif"/>
                <a:cs typeface="Microsoft Sans Serif"/>
              </a:rPr>
              <a:t>Green</a:t>
            </a:r>
            <a:r>
              <a:rPr sz="2000" spc="65" dirty="0">
                <a:solidFill>
                  <a:srgbClr val="292929"/>
                </a:solidFill>
                <a:latin typeface="Microsoft Sans Serif"/>
                <a:cs typeface="Microsoft Sans Serif"/>
              </a:rPr>
              <a:t> </a:t>
            </a:r>
            <a:r>
              <a:rPr sz="2000" spc="-70" dirty="0">
                <a:solidFill>
                  <a:srgbClr val="292929"/>
                </a:solidFill>
                <a:latin typeface="Microsoft Sans Serif"/>
                <a:cs typeface="Microsoft Sans Serif"/>
              </a:rPr>
              <a:t>markers</a:t>
            </a:r>
            <a:r>
              <a:rPr sz="2000" spc="70" dirty="0">
                <a:solidFill>
                  <a:srgbClr val="292929"/>
                </a:solidFill>
                <a:latin typeface="Microsoft Sans Serif"/>
                <a:cs typeface="Microsoft Sans Serif"/>
              </a:rPr>
              <a:t> </a:t>
            </a:r>
            <a:r>
              <a:rPr sz="2000" spc="-40" dirty="0">
                <a:solidFill>
                  <a:srgbClr val="292929"/>
                </a:solidFill>
                <a:latin typeface="Microsoft Sans Serif"/>
                <a:cs typeface="Microsoft Sans Serif"/>
              </a:rPr>
              <a:t>indicate</a:t>
            </a:r>
            <a:r>
              <a:rPr sz="2000" spc="65" dirty="0">
                <a:solidFill>
                  <a:srgbClr val="292929"/>
                </a:solidFill>
                <a:latin typeface="Microsoft Sans Serif"/>
                <a:cs typeface="Microsoft Sans Serif"/>
              </a:rPr>
              <a:t> </a:t>
            </a:r>
            <a:r>
              <a:rPr sz="2000" spc="-80" dirty="0">
                <a:solidFill>
                  <a:srgbClr val="292929"/>
                </a:solidFill>
                <a:latin typeface="Microsoft Sans Serif"/>
                <a:cs typeface="Microsoft Sans Serif"/>
              </a:rPr>
              <a:t>successful</a:t>
            </a:r>
            <a:r>
              <a:rPr sz="2000" spc="45" dirty="0">
                <a:solidFill>
                  <a:srgbClr val="292929"/>
                </a:solidFill>
                <a:latin typeface="Microsoft Sans Serif"/>
                <a:cs typeface="Microsoft Sans Serif"/>
              </a:rPr>
              <a:t> </a:t>
            </a:r>
            <a:r>
              <a:rPr sz="2000" spc="-60" dirty="0">
                <a:solidFill>
                  <a:srgbClr val="292929"/>
                </a:solidFill>
                <a:latin typeface="Microsoft Sans Serif"/>
                <a:cs typeface="Microsoft Sans Serif"/>
              </a:rPr>
              <a:t>and</a:t>
            </a:r>
            <a:r>
              <a:rPr sz="2000" spc="60" dirty="0">
                <a:solidFill>
                  <a:srgbClr val="292929"/>
                </a:solidFill>
                <a:latin typeface="Microsoft Sans Serif"/>
                <a:cs typeface="Microsoft Sans Serif"/>
              </a:rPr>
              <a:t> </a:t>
            </a:r>
            <a:r>
              <a:rPr sz="2000" spc="-35" dirty="0">
                <a:solidFill>
                  <a:srgbClr val="292929"/>
                </a:solidFill>
                <a:latin typeface="Microsoft Sans Serif"/>
                <a:cs typeface="Microsoft Sans Serif"/>
              </a:rPr>
              <a:t>red</a:t>
            </a:r>
            <a:r>
              <a:rPr sz="2000" spc="80" dirty="0">
                <a:solidFill>
                  <a:srgbClr val="292929"/>
                </a:solidFill>
                <a:latin typeface="Microsoft Sans Serif"/>
                <a:cs typeface="Microsoft Sans Serif"/>
              </a:rPr>
              <a:t> </a:t>
            </a:r>
            <a:r>
              <a:rPr sz="2000" spc="-75" dirty="0">
                <a:solidFill>
                  <a:srgbClr val="292929"/>
                </a:solidFill>
                <a:latin typeface="Microsoft Sans Serif"/>
                <a:cs typeface="Microsoft Sans Serif"/>
              </a:rPr>
              <a:t>ones</a:t>
            </a:r>
            <a:r>
              <a:rPr sz="2000" spc="65" dirty="0">
                <a:solidFill>
                  <a:srgbClr val="292929"/>
                </a:solidFill>
                <a:latin typeface="Microsoft Sans Serif"/>
                <a:cs typeface="Microsoft Sans Serif"/>
              </a:rPr>
              <a:t> </a:t>
            </a:r>
            <a:r>
              <a:rPr sz="2000" spc="-40" dirty="0">
                <a:solidFill>
                  <a:srgbClr val="292929"/>
                </a:solidFill>
                <a:latin typeface="Microsoft Sans Serif"/>
                <a:cs typeface="Microsoft Sans Serif"/>
              </a:rPr>
              <a:t>indicate</a:t>
            </a:r>
            <a:r>
              <a:rPr sz="2000" spc="45" dirty="0">
                <a:solidFill>
                  <a:srgbClr val="292929"/>
                </a:solidFill>
                <a:latin typeface="Microsoft Sans Serif"/>
                <a:cs typeface="Microsoft Sans Serif"/>
              </a:rPr>
              <a:t> </a:t>
            </a:r>
            <a:r>
              <a:rPr sz="2000" spc="-45" dirty="0">
                <a:solidFill>
                  <a:srgbClr val="292929"/>
                </a:solidFill>
                <a:latin typeface="Microsoft Sans Serif"/>
                <a:cs typeface="Microsoft Sans Serif"/>
              </a:rPr>
              <a:t>failure.</a:t>
            </a:r>
            <a:endParaRPr sz="2000">
              <a:latin typeface="Microsoft Sans Serif"/>
              <a:cs typeface="Microsoft Sans Serif"/>
            </a:endParaRPr>
          </a:p>
        </p:txBody>
      </p:sp>
      <p:sp>
        <p:nvSpPr>
          <p:cNvPr id="4" name="object 4"/>
          <p:cNvSpPr txBox="1">
            <a:spLocks noGrp="1"/>
          </p:cNvSpPr>
          <p:nvPr>
            <p:ph type="title"/>
          </p:nvPr>
        </p:nvSpPr>
        <p:spPr>
          <a:xfrm>
            <a:off x="848994" y="418528"/>
            <a:ext cx="5105400" cy="589915"/>
          </a:xfrm>
          <a:prstGeom prst="rect">
            <a:avLst/>
          </a:prstGeom>
        </p:spPr>
        <p:txBody>
          <a:bodyPr vert="horz" wrap="square" lIns="0" tIns="12700" rIns="0" bIns="0" rtlCol="0">
            <a:spAutoFit/>
          </a:bodyPr>
          <a:lstStyle/>
          <a:p>
            <a:pPr marL="12700">
              <a:lnSpc>
                <a:spcPct val="100000"/>
              </a:lnSpc>
              <a:spcBef>
                <a:spcPts val="100"/>
              </a:spcBef>
            </a:pPr>
            <a:r>
              <a:rPr spc="-160" dirty="0"/>
              <a:t>Launch</a:t>
            </a:r>
            <a:r>
              <a:rPr spc="114" dirty="0"/>
              <a:t> </a:t>
            </a:r>
            <a:r>
              <a:rPr spc="-145" dirty="0"/>
              <a:t>Outcomes</a:t>
            </a:r>
            <a:r>
              <a:rPr spc="140" dirty="0"/>
              <a:t> </a:t>
            </a:r>
            <a:r>
              <a:rPr spc="-65" dirty="0"/>
              <a:t>by</a:t>
            </a:r>
            <a:r>
              <a:rPr spc="120" dirty="0"/>
              <a:t> </a:t>
            </a:r>
            <a:r>
              <a:rPr spc="-130" dirty="0"/>
              <a:t>Site</a:t>
            </a:r>
          </a:p>
        </p:txBody>
      </p:sp>
      <p:grpSp>
        <p:nvGrpSpPr>
          <p:cNvPr id="5" name="object 5"/>
          <p:cNvGrpSpPr/>
          <p:nvPr/>
        </p:nvGrpSpPr>
        <p:grpSpPr>
          <a:xfrm>
            <a:off x="1584960" y="2156460"/>
            <a:ext cx="8422640" cy="3082290"/>
            <a:chOff x="1584960" y="2156460"/>
            <a:chExt cx="8422640" cy="3082290"/>
          </a:xfrm>
        </p:grpSpPr>
        <p:pic>
          <p:nvPicPr>
            <p:cNvPr id="6" name="object 6"/>
            <p:cNvPicPr/>
            <p:nvPr/>
          </p:nvPicPr>
          <p:blipFill>
            <a:blip r:embed="rId2" cstate="print"/>
            <a:stretch>
              <a:fillRect/>
            </a:stretch>
          </p:blipFill>
          <p:spPr>
            <a:xfrm>
              <a:off x="2184400" y="2527300"/>
              <a:ext cx="7823200" cy="2151380"/>
            </a:xfrm>
            <a:prstGeom prst="rect">
              <a:avLst/>
            </a:prstGeom>
          </p:spPr>
        </p:pic>
        <p:pic>
          <p:nvPicPr>
            <p:cNvPr id="7" name="object 7"/>
            <p:cNvPicPr/>
            <p:nvPr/>
          </p:nvPicPr>
          <p:blipFill>
            <a:blip r:embed="rId3" cstate="print"/>
            <a:stretch>
              <a:fillRect/>
            </a:stretch>
          </p:blipFill>
          <p:spPr>
            <a:xfrm>
              <a:off x="3858260" y="2156460"/>
              <a:ext cx="3981195" cy="3010916"/>
            </a:xfrm>
            <a:prstGeom prst="rect">
              <a:avLst/>
            </a:prstGeom>
          </p:spPr>
        </p:pic>
        <p:pic>
          <p:nvPicPr>
            <p:cNvPr id="8" name="object 8"/>
            <p:cNvPicPr/>
            <p:nvPr/>
          </p:nvPicPr>
          <p:blipFill>
            <a:blip r:embed="rId4" cstate="print"/>
            <a:stretch>
              <a:fillRect/>
            </a:stretch>
          </p:blipFill>
          <p:spPr>
            <a:xfrm>
              <a:off x="4051300" y="2349500"/>
              <a:ext cx="3604259" cy="2633980"/>
            </a:xfrm>
            <a:prstGeom prst="rect">
              <a:avLst/>
            </a:prstGeom>
          </p:spPr>
        </p:pic>
        <p:sp>
          <p:nvSpPr>
            <p:cNvPr id="9" name="object 9"/>
            <p:cNvSpPr/>
            <p:nvPr/>
          </p:nvSpPr>
          <p:spPr>
            <a:xfrm>
              <a:off x="7656830" y="2350770"/>
              <a:ext cx="1799589" cy="2635250"/>
            </a:xfrm>
            <a:custGeom>
              <a:avLst/>
              <a:gdLst/>
              <a:ahLst/>
              <a:cxnLst/>
              <a:rect l="l" t="t" r="r" b="b"/>
              <a:pathLst>
                <a:path w="1799590" h="2635250">
                  <a:moveTo>
                    <a:pt x="0" y="0"/>
                  </a:moveTo>
                  <a:lnTo>
                    <a:pt x="1799336" y="1671827"/>
                  </a:lnTo>
                </a:path>
                <a:path w="1799590" h="2635250">
                  <a:moveTo>
                    <a:pt x="0" y="2635122"/>
                  </a:moveTo>
                  <a:lnTo>
                    <a:pt x="1799336" y="1938019"/>
                  </a:lnTo>
                </a:path>
              </a:pathLst>
            </a:custGeom>
            <a:ln w="6350">
              <a:solidFill>
                <a:srgbClr val="4471C4"/>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1584960" y="3324860"/>
              <a:ext cx="2500376" cy="1913636"/>
            </a:xfrm>
            <a:prstGeom prst="rect">
              <a:avLst/>
            </a:prstGeom>
          </p:spPr>
        </p:pic>
        <p:pic>
          <p:nvPicPr>
            <p:cNvPr id="11" name="object 11"/>
            <p:cNvPicPr/>
            <p:nvPr/>
          </p:nvPicPr>
          <p:blipFill>
            <a:blip r:embed="rId6" cstate="print"/>
            <a:stretch>
              <a:fillRect/>
            </a:stretch>
          </p:blipFill>
          <p:spPr>
            <a:xfrm>
              <a:off x="1778000" y="3517900"/>
              <a:ext cx="2123440" cy="1536700"/>
            </a:xfrm>
            <a:prstGeom prst="rect">
              <a:avLst/>
            </a:prstGeom>
          </p:spPr>
        </p:pic>
        <p:sp>
          <p:nvSpPr>
            <p:cNvPr id="12" name="object 12"/>
            <p:cNvSpPr/>
            <p:nvPr/>
          </p:nvSpPr>
          <p:spPr>
            <a:xfrm>
              <a:off x="3902710" y="3186430"/>
              <a:ext cx="890905" cy="1870075"/>
            </a:xfrm>
            <a:custGeom>
              <a:avLst/>
              <a:gdLst/>
              <a:ahLst/>
              <a:cxnLst/>
              <a:rect l="l" t="t" r="r" b="b"/>
              <a:pathLst>
                <a:path w="890904" h="1870075">
                  <a:moveTo>
                    <a:pt x="0" y="333883"/>
                  </a:moveTo>
                  <a:lnTo>
                    <a:pt x="312800" y="0"/>
                  </a:lnTo>
                </a:path>
                <a:path w="890904" h="1870075">
                  <a:moveTo>
                    <a:pt x="0" y="1869948"/>
                  </a:moveTo>
                  <a:lnTo>
                    <a:pt x="890904" y="419100"/>
                  </a:lnTo>
                </a:path>
              </a:pathLst>
            </a:custGeom>
            <a:ln w="6350">
              <a:solidFill>
                <a:srgbClr val="4471C4"/>
              </a:solidFill>
            </a:ln>
          </p:spPr>
          <p:txBody>
            <a:bodyPr wrap="square" lIns="0" tIns="0" rIns="0" bIns="0" rtlCol="0"/>
            <a:lstStyle/>
            <a:p>
              <a:endParaRPr/>
            </a:p>
          </p:txBody>
        </p:sp>
      </p:gr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40</a:t>
            </a:fld>
            <a:endParaRPr spc="7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297170"/>
            <a:ext cx="9540875" cy="604520"/>
          </a:xfrm>
          <a:prstGeom prst="rect">
            <a:avLst/>
          </a:prstGeom>
        </p:spPr>
        <p:txBody>
          <a:bodyPr vert="horz" wrap="square" lIns="0" tIns="46990" rIns="0" bIns="0" rtlCol="0">
            <a:spAutoFit/>
          </a:bodyPr>
          <a:lstStyle/>
          <a:p>
            <a:pPr marL="241300" marR="5080" indent="-228600">
              <a:lnSpc>
                <a:spcPts val="2160"/>
              </a:lnSpc>
              <a:spcBef>
                <a:spcPts val="370"/>
              </a:spcBef>
              <a:buFont typeface="Arial MT"/>
              <a:buChar char="•"/>
              <a:tabLst>
                <a:tab pos="240665" algn="l"/>
                <a:tab pos="241300" algn="l"/>
              </a:tabLst>
            </a:pPr>
            <a:r>
              <a:rPr sz="2000" spc="-85" dirty="0">
                <a:solidFill>
                  <a:srgbClr val="292929"/>
                </a:solidFill>
                <a:latin typeface="Microsoft Sans Serif"/>
                <a:cs typeface="Microsoft Sans Serif"/>
              </a:rPr>
              <a:t>Launch</a:t>
            </a:r>
            <a:r>
              <a:rPr sz="2000" spc="65" dirty="0">
                <a:solidFill>
                  <a:srgbClr val="292929"/>
                </a:solidFill>
                <a:latin typeface="Microsoft Sans Serif"/>
                <a:cs typeface="Microsoft Sans Serif"/>
              </a:rPr>
              <a:t> </a:t>
            </a:r>
            <a:r>
              <a:rPr sz="2000" spc="-35" dirty="0">
                <a:solidFill>
                  <a:srgbClr val="292929"/>
                </a:solidFill>
                <a:latin typeface="Microsoft Sans Serif"/>
                <a:cs typeface="Microsoft Sans Serif"/>
              </a:rPr>
              <a:t>site</a:t>
            </a:r>
            <a:r>
              <a:rPr sz="2000" spc="70" dirty="0">
                <a:solidFill>
                  <a:srgbClr val="292929"/>
                </a:solidFill>
                <a:latin typeface="Microsoft Sans Serif"/>
                <a:cs typeface="Microsoft Sans Serif"/>
              </a:rPr>
              <a:t> </a:t>
            </a:r>
            <a:r>
              <a:rPr sz="2000" spc="-250" dirty="0">
                <a:solidFill>
                  <a:srgbClr val="292929"/>
                </a:solidFill>
                <a:latin typeface="Microsoft Sans Serif"/>
                <a:cs typeface="Microsoft Sans Serif"/>
              </a:rPr>
              <a:t>KSC</a:t>
            </a:r>
            <a:r>
              <a:rPr sz="2000" spc="-200" dirty="0">
                <a:solidFill>
                  <a:srgbClr val="292929"/>
                </a:solidFill>
                <a:latin typeface="Microsoft Sans Serif"/>
                <a:cs typeface="Microsoft Sans Serif"/>
              </a:rPr>
              <a:t> </a:t>
            </a:r>
            <a:r>
              <a:rPr sz="2000" spc="-55" dirty="0">
                <a:solidFill>
                  <a:srgbClr val="292929"/>
                </a:solidFill>
                <a:latin typeface="Microsoft Sans Serif"/>
                <a:cs typeface="Microsoft Sans Serif"/>
              </a:rPr>
              <a:t>LC-39A</a:t>
            </a:r>
            <a:r>
              <a:rPr sz="2000" spc="95" dirty="0">
                <a:solidFill>
                  <a:srgbClr val="292929"/>
                </a:solidFill>
                <a:latin typeface="Microsoft Sans Serif"/>
                <a:cs typeface="Microsoft Sans Serif"/>
              </a:rPr>
              <a:t> </a:t>
            </a:r>
            <a:r>
              <a:rPr sz="2000" spc="-105" dirty="0">
                <a:solidFill>
                  <a:srgbClr val="292929"/>
                </a:solidFill>
                <a:latin typeface="Microsoft Sans Serif"/>
                <a:cs typeface="Microsoft Sans Serif"/>
              </a:rPr>
              <a:t>has</a:t>
            </a:r>
            <a:r>
              <a:rPr sz="2000" spc="75" dirty="0">
                <a:solidFill>
                  <a:srgbClr val="292929"/>
                </a:solidFill>
                <a:latin typeface="Microsoft Sans Serif"/>
                <a:cs typeface="Microsoft Sans Serif"/>
              </a:rPr>
              <a:t> </a:t>
            </a:r>
            <a:r>
              <a:rPr sz="2000" spc="-5" dirty="0">
                <a:solidFill>
                  <a:srgbClr val="292929"/>
                </a:solidFill>
                <a:latin typeface="Microsoft Sans Serif"/>
                <a:cs typeface="Microsoft Sans Serif"/>
              </a:rPr>
              <a:t>good</a:t>
            </a:r>
            <a:r>
              <a:rPr sz="2000" spc="65" dirty="0">
                <a:solidFill>
                  <a:srgbClr val="292929"/>
                </a:solidFill>
                <a:latin typeface="Microsoft Sans Serif"/>
                <a:cs typeface="Microsoft Sans Serif"/>
              </a:rPr>
              <a:t> </a:t>
            </a:r>
            <a:r>
              <a:rPr sz="2000" spc="-30" dirty="0">
                <a:solidFill>
                  <a:srgbClr val="292929"/>
                </a:solidFill>
                <a:latin typeface="Microsoft Sans Serif"/>
                <a:cs typeface="Microsoft Sans Serif"/>
              </a:rPr>
              <a:t>logistics</a:t>
            </a:r>
            <a:r>
              <a:rPr sz="2000" spc="80" dirty="0">
                <a:solidFill>
                  <a:srgbClr val="292929"/>
                </a:solidFill>
                <a:latin typeface="Microsoft Sans Serif"/>
                <a:cs typeface="Microsoft Sans Serif"/>
              </a:rPr>
              <a:t> </a:t>
            </a:r>
            <a:r>
              <a:rPr sz="2000" spc="-80" dirty="0">
                <a:solidFill>
                  <a:srgbClr val="292929"/>
                </a:solidFill>
                <a:latin typeface="Microsoft Sans Serif"/>
                <a:cs typeface="Microsoft Sans Serif"/>
              </a:rPr>
              <a:t>aspects,</a:t>
            </a:r>
            <a:r>
              <a:rPr sz="2000" spc="50" dirty="0">
                <a:solidFill>
                  <a:srgbClr val="292929"/>
                </a:solidFill>
                <a:latin typeface="Microsoft Sans Serif"/>
                <a:cs typeface="Microsoft Sans Serif"/>
              </a:rPr>
              <a:t> </a:t>
            </a:r>
            <a:r>
              <a:rPr sz="2000" spc="-25" dirty="0">
                <a:solidFill>
                  <a:srgbClr val="292929"/>
                </a:solidFill>
                <a:latin typeface="Microsoft Sans Serif"/>
                <a:cs typeface="Microsoft Sans Serif"/>
              </a:rPr>
              <a:t>being</a:t>
            </a:r>
            <a:r>
              <a:rPr sz="2000" spc="85" dirty="0">
                <a:solidFill>
                  <a:srgbClr val="292929"/>
                </a:solidFill>
                <a:latin typeface="Microsoft Sans Serif"/>
                <a:cs typeface="Microsoft Sans Serif"/>
              </a:rPr>
              <a:t> </a:t>
            </a:r>
            <a:r>
              <a:rPr sz="2000" spc="-70" dirty="0">
                <a:solidFill>
                  <a:srgbClr val="292929"/>
                </a:solidFill>
                <a:latin typeface="Microsoft Sans Serif"/>
                <a:cs typeface="Microsoft Sans Serif"/>
              </a:rPr>
              <a:t>near</a:t>
            </a:r>
            <a:r>
              <a:rPr sz="2000" spc="65" dirty="0">
                <a:solidFill>
                  <a:srgbClr val="292929"/>
                </a:solidFill>
                <a:latin typeface="Microsoft Sans Serif"/>
                <a:cs typeface="Microsoft Sans Serif"/>
              </a:rPr>
              <a:t> </a:t>
            </a:r>
            <a:r>
              <a:rPr sz="2000" spc="-30" dirty="0">
                <a:solidFill>
                  <a:srgbClr val="292929"/>
                </a:solidFill>
                <a:latin typeface="Microsoft Sans Serif"/>
                <a:cs typeface="Microsoft Sans Serif"/>
              </a:rPr>
              <a:t>railroad</a:t>
            </a:r>
            <a:r>
              <a:rPr sz="2000" spc="65" dirty="0">
                <a:solidFill>
                  <a:srgbClr val="292929"/>
                </a:solidFill>
                <a:latin typeface="Microsoft Sans Serif"/>
                <a:cs typeface="Microsoft Sans Serif"/>
              </a:rPr>
              <a:t> </a:t>
            </a:r>
            <a:r>
              <a:rPr sz="2000" spc="-60" dirty="0">
                <a:solidFill>
                  <a:srgbClr val="292929"/>
                </a:solidFill>
                <a:latin typeface="Microsoft Sans Serif"/>
                <a:cs typeface="Microsoft Sans Serif"/>
              </a:rPr>
              <a:t>and</a:t>
            </a:r>
            <a:r>
              <a:rPr sz="2000" spc="65" dirty="0">
                <a:solidFill>
                  <a:srgbClr val="292929"/>
                </a:solidFill>
                <a:latin typeface="Microsoft Sans Serif"/>
                <a:cs typeface="Microsoft Sans Serif"/>
              </a:rPr>
              <a:t> </a:t>
            </a:r>
            <a:r>
              <a:rPr sz="2000" spc="-30" dirty="0">
                <a:solidFill>
                  <a:srgbClr val="292929"/>
                </a:solidFill>
                <a:latin typeface="Microsoft Sans Serif"/>
                <a:cs typeface="Microsoft Sans Serif"/>
              </a:rPr>
              <a:t>road</a:t>
            </a:r>
            <a:r>
              <a:rPr sz="2000" spc="80" dirty="0">
                <a:solidFill>
                  <a:srgbClr val="292929"/>
                </a:solidFill>
                <a:latin typeface="Microsoft Sans Serif"/>
                <a:cs typeface="Microsoft Sans Serif"/>
              </a:rPr>
              <a:t> </a:t>
            </a:r>
            <a:r>
              <a:rPr sz="2000" spc="-65" dirty="0">
                <a:solidFill>
                  <a:srgbClr val="292929"/>
                </a:solidFill>
                <a:latin typeface="Microsoft Sans Serif"/>
                <a:cs typeface="Microsoft Sans Serif"/>
              </a:rPr>
              <a:t>and </a:t>
            </a:r>
            <a:r>
              <a:rPr sz="2000" spc="-520" dirty="0">
                <a:solidFill>
                  <a:srgbClr val="292929"/>
                </a:solidFill>
                <a:latin typeface="Microsoft Sans Serif"/>
                <a:cs typeface="Microsoft Sans Serif"/>
              </a:rPr>
              <a:t> </a:t>
            </a:r>
            <a:r>
              <a:rPr sz="2000" spc="-40" dirty="0">
                <a:solidFill>
                  <a:srgbClr val="292929"/>
                </a:solidFill>
                <a:latin typeface="Microsoft Sans Serif"/>
                <a:cs typeface="Microsoft Sans Serif"/>
              </a:rPr>
              <a:t>relatively</a:t>
            </a:r>
            <a:r>
              <a:rPr sz="2000" spc="50" dirty="0">
                <a:solidFill>
                  <a:srgbClr val="292929"/>
                </a:solidFill>
                <a:latin typeface="Microsoft Sans Serif"/>
                <a:cs typeface="Microsoft Sans Serif"/>
              </a:rPr>
              <a:t> </a:t>
            </a:r>
            <a:r>
              <a:rPr sz="2000" spc="-35" dirty="0">
                <a:solidFill>
                  <a:srgbClr val="292929"/>
                </a:solidFill>
                <a:latin typeface="Microsoft Sans Serif"/>
                <a:cs typeface="Microsoft Sans Serif"/>
              </a:rPr>
              <a:t>far</a:t>
            </a:r>
            <a:r>
              <a:rPr sz="2000" spc="75" dirty="0">
                <a:solidFill>
                  <a:srgbClr val="292929"/>
                </a:solidFill>
                <a:latin typeface="Microsoft Sans Serif"/>
                <a:cs typeface="Microsoft Sans Serif"/>
              </a:rPr>
              <a:t> </a:t>
            </a:r>
            <a:r>
              <a:rPr sz="2000" spc="-25" dirty="0">
                <a:solidFill>
                  <a:srgbClr val="292929"/>
                </a:solidFill>
                <a:latin typeface="Microsoft Sans Serif"/>
                <a:cs typeface="Microsoft Sans Serif"/>
              </a:rPr>
              <a:t>from</a:t>
            </a:r>
            <a:r>
              <a:rPr sz="2000" spc="65" dirty="0">
                <a:solidFill>
                  <a:srgbClr val="292929"/>
                </a:solidFill>
                <a:latin typeface="Microsoft Sans Serif"/>
                <a:cs typeface="Microsoft Sans Serif"/>
              </a:rPr>
              <a:t> </a:t>
            </a:r>
            <a:r>
              <a:rPr sz="2000" spc="-30" dirty="0">
                <a:solidFill>
                  <a:srgbClr val="292929"/>
                </a:solidFill>
                <a:latin typeface="Microsoft Sans Serif"/>
                <a:cs typeface="Microsoft Sans Serif"/>
              </a:rPr>
              <a:t>inhabited</a:t>
            </a:r>
            <a:r>
              <a:rPr sz="2000" spc="80" dirty="0">
                <a:solidFill>
                  <a:srgbClr val="292929"/>
                </a:solidFill>
                <a:latin typeface="Microsoft Sans Serif"/>
                <a:cs typeface="Microsoft Sans Serif"/>
              </a:rPr>
              <a:t> </a:t>
            </a:r>
            <a:r>
              <a:rPr sz="2000" spc="-100" dirty="0">
                <a:solidFill>
                  <a:srgbClr val="292929"/>
                </a:solidFill>
                <a:latin typeface="Microsoft Sans Serif"/>
                <a:cs typeface="Microsoft Sans Serif"/>
              </a:rPr>
              <a:t>areas.</a:t>
            </a:r>
            <a:endParaRPr sz="2000">
              <a:latin typeface="Microsoft Sans Serif"/>
              <a:cs typeface="Microsoft Sans Serif"/>
            </a:endParaRPr>
          </a:p>
        </p:txBody>
      </p:sp>
      <p:sp>
        <p:nvSpPr>
          <p:cNvPr id="3" name="object 3"/>
          <p:cNvSpPr txBox="1">
            <a:spLocks noGrp="1"/>
          </p:cNvSpPr>
          <p:nvPr>
            <p:ph type="title"/>
          </p:nvPr>
        </p:nvSpPr>
        <p:spPr>
          <a:xfrm>
            <a:off x="848994" y="418528"/>
            <a:ext cx="4029710" cy="589915"/>
          </a:xfrm>
          <a:prstGeom prst="rect">
            <a:avLst/>
          </a:prstGeom>
        </p:spPr>
        <p:txBody>
          <a:bodyPr vert="horz" wrap="square" lIns="0" tIns="12700" rIns="0" bIns="0" rtlCol="0">
            <a:spAutoFit/>
          </a:bodyPr>
          <a:lstStyle/>
          <a:p>
            <a:pPr marL="12700">
              <a:lnSpc>
                <a:spcPct val="100000"/>
              </a:lnSpc>
              <a:spcBef>
                <a:spcPts val="100"/>
              </a:spcBef>
            </a:pPr>
            <a:r>
              <a:rPr spc="-70" dirty="0"/>
              <a:t>Logistics</a:t>
            </a:r>
            <a:r>
              <a:rPr spc="130" dirty="0"/>
              <a:t> </a:t>
            </a:r>
            <a:r>
              <a:rPr spc="-110" dirty="0"/>
              <a:t>and</a:t>
            </a:r>
            <a:r>
              <a:rPr spc="100" dirty="0"/>
              <a:t> </a:t>
            </a:r>
            <a:r>
              <a:rPr spc="-155" dirty="0"/>
              <a:t>Safety</a:t>
            </a:r>
          </a:p>
        </p:txBody>
      </p:sp>
      <p:pic>
        <p:nvPicPr>
          <p:cNvPr id="4" name="object 4"/>
          <p:cNvPicPr/>
          <p:nvPr/>
        </p:nvPicPr>
        <p:blipFill>
          <a:blip r:embed="rId2" cstate="print"/>
          <a:stretch>
            <a:fillRect/>
          </a:stretch>
        </p:blipFill>
        <p:spPr>
          <a:xfrm>
            <a:off x="3756659" y="1518919"/>
            <a:ext cx="4678680" cy="382015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41</a:t>
            </a:fld>
            <a:endParaRPr spc="7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2107"/>
            <a:ext cx="8869045" cy="605155"/>
          </a:xfrm>
          <a:prstGeom prst="rect">
            <a:avLst/>
          </a:prstGeom>
        </p:spPr>
        <p:txBody>
          <a:bodyPr vert="horz" wrap="square" lIns="0" tIns="12700" rIns="0" bIns="0" rtlCol="0">
            <a:spAutoFit/>
          </a:bodyPr>
          <a:lstStyle/>
          <a:p>
            <a:pPr marL="241300" indent="-228600">
              <a:lnSpc>
                <a:spcPts val="2280"/>
              </a:lnSpc>
              <a:spcBef>
                <a:spcPts val="100"/>
              </a:spcBef>
              <a:buFont typeface="Arial MT"/>
              <a:buChar char="•"/>
              <a:tabLst>
                <a:tab pos="240665" algn="l"/>
                <a:tab pos="241300" algn="l"/>
              </a:tabLst>
            </a:pPr>
            <a:r>
              <a:rPr sz="2000" spc="-130" dirty="0">
                <a:solidFill>
                  <a:srgbClr val="292929"/>
                </a:solidFill>
                <a:latin typeface="Microsoft Sans Serif"/>
                <a:cs typeface="Microsoft Sans Serif"/>
              </a:rPr>
              <a:t>The</a:t>
            </a:r>
            <a:r>
              <a:rPr sz="2000" spc="70" dirty="0">
                <a:solidFill>
                  <a:srgbClr val="292929"/>
                </a:solidFill>
                <a:latin typeface="Microsoft Sans Serif"/>
                <a:cs typeface="Microsoft Sans Serif"/>
              </a:rPr>
              <a:t> </a:t>
            </a:r>
            <a:r>
              <a:rPr sz="2000" spc="-70" dirty="0">
                <a:solidFill>
                  <a:srgbClr val="292929"/>
                </a:solidFill>
                <a:latin typeface="Microsoft Sans Serif"/>
                <a:cs typeface="Microsoft Sans Serif"/>
              </a:rPr>
              <a:t>place</a:t>
            </a:r>
            <a:r>
              <a:rPr sz="2000" spc="70" dirty="0">
                <a:solidFill>
                  <a:srgbClr val="292929"/>
                </a:solidFill>
                <a:latin typeface="Microsoft Sans Serif"/>
                <a:cs typeface="Microsoft Sans Serif"/>
              </a:rPr>
              <a:t> </a:t>
            </a:r>
            <a:r>
              <a:rPr sz="2000" spc="-25" dirty="0">
                <a:solidFill>
                  <a:srgbClr val="292929"/>
                </a:solidFill>
                <a:latin typeface="Microsoft Sans Serif"/>
                <a:cs typeface="Microsoft Sans Serif"/>
              </a:rPr>
              <a:t>from</a:t>
            </a:r>
            <a:r>
              <a:rPr sz="2000" spc="70" dirty="0">
                <a:solidFill>
                  <a:srgbClr val="292929"/>
                </a:solidFill>
                <a:latin typeface="Microsoft Sans Serif"/>
                <a:cs typeface="Microsoft Sans Serif"/>
              </a:rPr>
              <a:t> </a:t>
            </a:r>
            <a:r>
              <a:rPr sz="2000" spc="-70" dirty="0">
                <a:solidFill>
                  <a:srgbClr val="292929"/>
                </a:solidFill>
                <a:latin typeface="Microsoft Sans Serif"/>
                <a:cs typeface="Microsoft Sans Serif"/>
              </a:rPr>
              <a:t>where</a:t>
            </a:r>
            <a:r>
              <a:rPr sz="2000" spc="90" dirty="0">
                <a:solidFill>
                  <a:srgbClr val="292929"/>
                </a:solidFill>
                <a:latin typeface="Microsoft Sans Serif"/>
                <a:cs typeface="Microsoft Sans Serif"/>
              </a:rPr>
              <a:t> </a:t>
            </a:r>
            <a:r>
              <a:rPr sz="2000" spc="-85" dirty="0">
                <a:solidFill>
                  <a:srgbClr val="292929"/>
                </a:solidFill>
                <a:latin typeface="Microsoft Sans Serif"/>
                <a:cs typeface="Microsoft Sans Serif"/>
              </a:rPr>
              <a:t>launches</a:t>
            </a:r>
            <a:r>
              <a:rPr sz="2000" spc="50" dirty="0">
                <a:solidFill>
                  <a:srgbClr val="292929"/>
                </a:solidFill>
                <a:latin typeface="Microsoft Sans Serif"/>
                <a:cs typeface="Microsoft Sans Serif"/>
              </a:rPr>
              <a:t> </a:t>
            </a:r>
            <a:r>
              <a:rPr sz="2000" spc="-80" dirty="0">
                <a:solidFill>
                  <a:srgbClr val="292929"/>
                </a:solidFill>
                <a:latin typeface="Microsoft Sans Serif"/>
                <a:cs typeface="Microsoft Sans Serif"/>
              </a:rPr>
              <a:t>are</a:t>
            </a:r>
            <a:r>
              <a:rPr sz="2000" spc="80" dirty="0">
                <a:solidFill>
                  <a:srgbClr val="292929"/>
                </a:solidFill>
                <a:latin typeface="Microsoft Sans Serif"/>
                <a:cs typeface="Microsoft Sans Serif"/>
              </a:rPr>
              <a:t> </a:t>
            </a:r>
            <a:r>
              <a:rPr sz="2000" spc="-45" dirty="0">
                <a:solidFill>
                  <a:srgbClr val="292929"/>
                </a:solidFill>
                <a:latin typeface="Microsoft Sans Serif"/>
                <a:cs typeface="Microsoft Sans Serif"/>
              </a:rPr>
              <a:t>done</a:t>
            </a:r>
            <a:r>
              <a:rPr sz="2000" spc="100" dirty="0">
                <a:solidFill>
                  <a:srgbClr val="292929"/>
                </a:solidFill>
                <a:latin typeface="Microsoft Sans Serif"/>
                <a:cs typeface="Microsoft Sans Serif"/>
              </a:rPr>
              <a:t> </a:t>
            </a:r>
            <a:r>
              <a:rPr sz="2000" spc="-120" dirty="0">
                <a:solidFill>
                  <a:srgbClr val="292929"/>
                </a:solidFill>
                <a:latin typeface="Microsoft Sans Serif"/>
                <a:cs typeface="Microsoft Sans Serif"/>
              </a:rPr>
              <a:t>seems</a:t>
            </a:r>
            <a:r>
              <a:rPr sz="2000" spc="60" dirty="0">
                <a:solidFill>
                  <a:srgbClr val="292929"/>
                </a:solidFill>
                <a:latin typeface="Microsoft Sans Serif"/>
                <a:cs typeface="Microsoft Sans Serif"/>
              </a:rPr>
              <a:t> </a:t>
            </a:r>
            <a:r>
              <a:rPr sz="2000" spc="35" dirty="0">
                <a:solidFill>
                  <a:srgbClr val="292929"/>
                </a:solidFill>
                <a:latin typeface="Microsoft Sans Serif"/>
                <a:cs typeface="Microsoft Sans Serif"/>
              </a:rPr>
              <a:t>to</a:t>
            </a:r>
            <a:r>
              <a:rPr sz="2000" spc="85" dirty="0">
                <a:solidFill>
                  <a:srgbClr val="292929"/>
                </a:solidFill>
                <a:latin typeface="Microsoft Sans Serif"/>
                <a:cs typeface="Microsoft Sans Serif"/>
              </a:rPr>
              <a:t> </a:t>
            </a:r>
            <a:r>
              <a:rPr sz="2000" spc="-50" dirty="0">
                <a:solidFill>
                  <a:srgbClr val="292929"/>
                </a:solidFill>
                <a:latin typeface="Microsoft Sans Serif"/>
                <a:cs typeface="Microsoft Sans Serif"/>
              </a:rPr>
              <a:t>be</a:t>
            </a:r>
            <a:r>
              <a:rPr sz="2000" spc="75" dirty="0">
                <a:solidFill>
                  <a:srgbClr val="292929"/>
                </a:solidFill>
                <a:latin typeface="Microsoft Sans Serif"/>
                <a:cs typeface="Microsoft Sans Serif"/>
              </a:rPr>
              <a:t> </a:t>
            </a:r>
            <a:r>
              <a:rPr sz="2000" spc="-135" dirty="0">
                <a:solidFill>
                  <a:srgbClr val="292929"/>
                </a:solidFill>
                <a:latin typeface="Microsoft Sans Serif"/>
                <a:cs typeface="Microsoft Sans Serif"/>
              </a:rPr>
              <a:t>a</a:t>
            </a:r>
            <a:r>
              <a:rPr sz="2000" spc="75" dirty="0">
                <a:solidFill>
                  <a:srgbClr val="292929"/>
                </a:solidFill>
                <a:latin typeface="Microsoft Sans Serif"/>
                <a:cs typeface="Microsoft Sans Serif"/>
              </a:rPr>
              <a:t> </a:t>
            </a:r>
            <a:r>
              <a:rPr sz="2000" spc="-70" dirty="0">
                <a:solidFill>
                  <a:srgbClr val="292929"/>
                </a:solidFill>
                <a:latin typeface="Microsoft Sans Serif"/>
                <a:cs typeface="Microsoft Sans Serif"/>
              </a:rPr>
              <a:t>very</a:t>
            </a:r>
            <a:r>
              <a:rPr sz="2000" spc="75" dirty="0">
                <a:solidFill>
                  <a:srgbClr val="292929"/>
                </a:solidFill>
                <a:latin typeface="Microsoft Sans Serif"/>
                <a:cs typeface="Microsoft Sans Serif"/>
              </a:rPr>
              <a:t> </a:t>
            </a:r>
            <a:r>
              <a:rPr sz="2000" spc="-15" dirty="0">
                <a:solidFill>
                  <a:srgbClr val="292929"/>
                </a:solidFill>
                <a:latin typeface="Microsoft Sans Serif"/>
                <a:cs typeface="Microsoft Sans Serif"/>
              </a:rPr>
              <a:t>important</a:t>
            </a:r>
            <a:r>
              <a:rPr sz="2000" spc="85" dirty="0">
                <a:solidFill>
                  <a:srgbClr val="292929"/>
                </a:solidFill>
                <a:latin typeface="Microsoft Sans Serif"/>
                <a:cs typeface="Microsoft Sans Serif"/>
              </a:rPr>
              <a:t> </a:t>
            </a:r>
            <a:r>
              <a:rPr sz="2000" spc="-30" dirty="0">
                <a:solidFill>
                  <a:srgbClr val="292929"/>
                </a:solidFill>
                <a:latin typeface="Microsoft Sans Serif"/>
                <a:cs typeface="Microsoft Sans Serif"/>
              </a:rPr>
              <a:t>factor</a:t>
            </a:r>
            <a:r>
              <a:rPr sz="2000" spc="80"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endParaRPr sz="2000">
              <a:latin typeface="Microsoft Sans Serif"/>
              <a:cs typeface="Microsoft Sans Serif"/>
            </a:endParaRPr>
          </a:p>
          <a:p>
            <a:pPr marL="241300">
              <a:lnSpc>
                <a:spcPts val="2280"/>
              </a:lnSpc>
            </a:pPr>
            <a:r>
              <a:rPr sz="2000" spc="-110" dirty="0">
                <a:solidFill>
                  <a:srgbClr val="292929"/>
                </a:solidFill>
                <a:latin typeface="Microsoft Sans Serif"/>
                <a:cs typeface="Microsoft Sans Serif"/>
              </a:rPr>
              <a:t>success</a:t>
            </a:r>
            <a:r>
              <a:rPr sz="2000" spc="20"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r>
              <a:rPr sz="2000" spc="35" dirty="0">
                <a:solidFill>
                  <a:srgbClr val="292929"/>
                </a:solidFill>
                <a:latin typeface="Microsoft Sans Serif"/>
                <a:cs typeface="Microsoft Sans Serif"/>
              </a:rPr>
              <a:t> </a:t>
            </a:r>
            <a:r>
              <a:rPr sz="2000" spc="-65" dirty="0">
                <a:solidFill>
                  <a:srgbClr val="292929"/>
                </a:solidFill>
                <a:latin typeface="Microsoft Sans Serif"/>
                <a:cs typeface="Microsoft Sans Serif"/>
              </a:rPr>
              <a:t>missions.</a:t>
            </a:r>
            <a:endParaRPr sz="2000">
              <a:latin typeface="Microsoft Sans Serif"/>
              <a:cs typeface="Microsoft Sans Serif"/>
            </a:endParaRPr>
          </a:p>
        </p:txBody>
      </p:sp>
      <p:sp>
        <p:nvSpPr>
          <p:cNvPr id="3" name="object 3"/>
          <p:cNvSpPr txBox="1">
            <a:spLocks noGrp="1"/>
          </p:cNvSpPr>
          <p:nvPr>
            <p:ph type="title"/>
          </p:nvPr>
        </p:nvSpPr>
        <p:spPr>
          <a:xfrm>
            <a:off x="848994" y="418528"/>
            <a:ext cx="5596255" cy="589915"/>
          </a:xfrm>
          <a:prstGeom prst="rect">
            <a:avLst/>
          </a:prstGeom>
        </p:spPr>
        <p:txBody>
          <a:bodyPr vert="horz" wrap="square" lIns="0" tIns="12700" rIns="0" bIns="0" rtlCol="0">
            <a:spAutoFit/>
          </a:bodyPr>
          <a:lstStyle/>
          <a:p>
            <a:pPr marL="12700">
              <a:lnSpc>
                <a:spcPct val="100000"/>
              </a:lnSpc>
              <a:spcBef>
                <a:spcPts val="100"/>
              </a:spcBef>
            </a:pPr>
            <a:r>
              <a:rPr spc="-180" dirty="0"/>
              <a:t>Successful</a:t>
            </a:r>
            <a:r>
              <a:rPr spc="120" dirty="0"/>
              <a:t> </a:t>
            </a:r>
            <a:r>
              <a:rPr spc="-175" dirty="0"/>
              <a:t>Launches</a:t>
            </a:r>
            <a:r>
              <a:rPr spc="125" dirty="0"/>
              <a:t> </a:t>
            </a:r>
            <a:r>
              <a:rPr spc="-65" dirty="0"/>
              <a:t>by</a:t>
            </a:r>
            <a:r>
              <a:rPr spc="125" dirty="0"/>
              <a:t> </a:t>
            </a:r>
            <a:r>
              <a:rPr spc="-130" dirty="0"/>
              <a:t>Site</a:t>
            </a:r>
          </a:p>
        </p:txBody>
      </p:sp>
      <p:pic>
        <p:nvPicPr>
          <p:cNvPr id="4" name="object 4"/>
          <p:cNvPicPr/>
          <p:nvPr/>
        </p:nvPicPr>
        <p:blipFill>
          <a:blip r:embed="rId2" cstate="print"/>
          <a:stretch>
            <a:fillRect/>
          </a:stretch>
        </p:blipFill>
        <p:spPr>
          <a:xfrm>
            <a:off x="2755900" y="1442719"/>
            <a:ext cx="5773420" cy="397255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43</a:t>
            </a:fld>
            <a:endParaRPr spc="7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800" y="5434647"/>
            <a:ext cx="5612130" cy="360680"/>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300" algn="l"/>
                <a:tab pos="241935" algn="l"/>
              </a:tabLst>
            </a:pPr>
            <a:r>
              <a:rPr sz="2200" spc="40" dirty="0">
                <a:solidFill>
                  <a:srgbClr val="292929"/>
                </a:solidFill>
                <a:latin typeface="Microsoft Sans Serif"/>
                <a:cs typeface="Microsoft Sans Serif"/>
              </a:rPr>
              <a:t>76.9%</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7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this</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site.</a:t>
            </a:r>
            <a:endParaRPr sz="2200">
              <a:latin typeface="Microsoft Sans Serif"/>
              <a:cs typeface="Microsoft Sans Serif"/>
            </a:endParaRPr>
          </a:p>
        </p:txBody>
      </p:sp>
      <p:sp>
        <p:nvSpPr>
          <p:cNvPr id="3" name="object 3"/>
          <p:cNvSpPr txBox="1">
            <a:spLocks noGrp="1"/>
          </p:cNvSpPr>
          <p:nvPr>
            <p:ph type="title"/>
          </p:nvPr>
        </p:nvSpPr>
        <p:spPr>
          <a:xfrm>
            <a:off x="848994" y="418528"/>
            <a:ext cx="7621270" cy="589915"/>
          </a:xfrm>
          <a:prstGeom prst="rect">
            <a:avLst/>
          </a:prstGeom>
        </p:spPr>
        <p:txBody>
          <a:bodyPr vert="horz" wrap="square" lIns="0" tIns="12700" rIns="0" bIns="0" rtlCol="0">
            <a:spAutoFit/>
          </a:bodyPr>
          <a:lstStyle/>
          <a:p>
            <a:pPr marL="12700">
              <a:lnSpc>
                <a:spcPct val="100000"/>
              </a:lnSpc>
              <a:spcBef>
                <a:spcPts val="100"/>
              </a:spcBef>
            </a:pPr>
            <a:r>
              <a:rPr spc="-150" dirty="0"/>
              <a:t>Lau</a:t>
            </a:r>
            <a:r>
              <a:rPr spc="-165" dirty="0"/>
              <a:t>nch</a:t>
            </a:r>
            <a:r>
              <a:rPr spc="135" dirty="0"/>
              <a:t> </a:t>
            </a:r>
            <a:r>
              <a:rPr spc="-520" dirty="0"/>
              <a:t>S</a:t>
            </a:r>
            <a:r>
              <a:rPr spc="-204" dirty="0"/>
              <a:t>uccess</a:t>
            </a:r>
            <a:r>
              <a:rPr spc="150" dirty="0"/>
              <a:t> </a:t>
            </a:r>
            <a:r>
              <a:rPr spc="-120" dirty="0"/>
              <a:t>Rati</a:t>
            </a:r>
            <a:r>
              <a:rPr spc="-145" dirty="0"/>
              <a:t>o</a:t>
            </a:r>
            <a:r>
              <a:rPr spc="110" dirty="0"/>
              <a:t> </a:t>
            </a:r>
            <a:r>
              <a:rPr spc="10" dirty="0"/>
              <a:t>for</a:t>
            </a:r>
            <a:r>
              <a:rPr spc="135" dirty="0"/>
              <a:t> </a:t>
            </a:r>
            <a:r>
              <a:rPr spc="-450" dirty="0"/>
              <a:t>KS</a:t>
            </a:r>
            <a:r>
              <a:rPr spc="-480" dirty="0"/>
              <a:t>C</a:t>
            </a:r>
            <a:r>
              <a:rPr spc="130" dirty="0"/>
              <a:t> </a:t>
            </a:r>
            <a:r>
              <a:rPr spc="-345" dirty="0"/>
              <a:t>LC</a:t>
            </a:r>
            <a:r>
              <a:rPr spc="5" dirty="0"/>
              <a:t>-</a:t>
            </a:r>
            <a:r>
              <a:rPr spc="65" dirty="0"/>
              <a:t>39A</a:t>
            </a:r>
          </a:p>
        </p:txBody>
      </p:sp>
      <p:pic>
        <p:nvPicPr>
          <p:cNvPr id="4" name="object 4"/>
          <p:cNvPicPr/>
          <p:nvPr/>
        </p:nvPicPr>
        <p:blipFill>
          <a:blip r:embed="rId2" cstate="print"/>
          <a:stretch>
            <a:fillRect/>
          </a:stretch>
        </p:blipFill>
        <p:spPr>
          <a:xfrm>
            <a:off x="3208020" y="2047239"/>
            <a:ext cx="5775959" cy="276351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44</a:t>
            </a:fld>
            <a:endParaRPr spc="7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4647"/>
            <a:ext cx="968756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Microsoft Sans Serif"/>
                <a:cs typeface="Microsoft Sans Serif"/>
              </a:rPr>
              <a:t>Payloads</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under</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6,000kg</a:t>
            </a:r>
            <a:r>
              <a:rPr sz="2200" spc="10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215" dirty="0">
                <a:solidFill>
                  <a:srgbClr val="292929"/>
                </a:solidFill>
                <a:latin typeface="Microsoft Sans Serif"/>
                <a:cs typeface="Microsoft Sans Serif"/>
              </a:rPr>
              <a:t>FT</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boosters</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60" dirty="0">
                <a:solidFill>
                  <a:srgbClr val="292929"/>
                </a:solidFill>
                <a:latin typeface="Microsoft Sans Serif"/>
                <a:cs typeface="Microsoft Sans Serif"/>
              </a:rPr>
              <a:t> </a:t>
            </a:r>
            <a:r>
              <a:rPr sz="2200" spc="-45" dirty="0">
                <a:solidFill>
                  <a:srgbClr val="292929"/>
                </a:solidFill>
                <a:latin typeface="Microsoft Sans Serif"/>
                <a:cs typeface="Microsoft Sans Serif"/>
              </a:rPr>
              <a:t>most</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combination.</a:t>
            </a:r>
            <a:endParaRPr sz="2200">
              <a:latin typeface="Microsoft Sans Serif"/>
              <a:cs typeface="Microsoft Sans Serif"/>
            </a:endParaRPr>
          </a:p>
        </p:txBody>
      </p:sp>
      <p:sp>
        <p:nvSpPr>
          <p:cNvPr id="3" name="object 3"/>
          <p:cNvSpPr txBox="1">
            <a:spLocks noGrp="1"/>
          </p:cNvSpPr>
          <p:nvPr>
            <p:ph type="title"/>
          </p:nvPr>
        </p:nvSpPr>
        <p:spPr>
          <a:xfrm>
            <a:off x="848994" y="418528"/>
            <a:ext cx="5778500"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0" dirty="0"/>
              <a:t> </a:t>
            </a:r>
            <a:r>
              <a:rPr spc="-180" dirty="0"/>
              <a:t>vs.</a:t>
            </a:r>
            <a:r>
              <a:rPr spc="110" dirty="0"/>
              <a:t> </a:t>
            </a:r>
            <a:r>
              <a:rPr spc="-160" dirty="0"/>
              <a:t>Launch</a:t>
            </a:r>
            <a:r>
              <a:rPr spc="90" dirty="0"/>
              <a:t> </a:t>
            </a:r>
            <a:r>
              <a:rPr spc="-130" dirty="0"/>
              <a:t>Outcome</a:t>
            </a:r>
          </a:p>
        </p:txBody>
      </p:sp>
      <p:pic>
        <p:nvPicPr>
          <p:cNvPr id="4" name="object 4"/>
          <p:cNvPicPr/>
          <p:nvPr/>
        </p:nvPicPr>
        <p:blipFill>
          <a:blip r:embed="rId2" cstate="print"/>
          <a:stretch>
            <a:fillRect/>
          </a:stretch>
        </p:blipFill>
        <p:spPr>
          <a:xfrm>
            <a:off x="2816860" y="1666239"/>
            <a:ext cx="6309360" cy="352552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45</a:t>
            </a:fld>
            <a:endParaRPr spc="7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4647"/>
            <a:ext cx="8232140" cy="3606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95" dirty="0">
                <a:solidFill>
                  <a:srgbClr val="292929"/>
                </a:solidFill>
                <a:latin typeface="Microsoft Sans Serif"/>
                <a:cs typeface="Microsoft Sans Serif"/>
              </a:rPr>
              <a:t>There’s</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not</a:t>
            </a:r>
            <a:r>
              <a:rPr sz="2200" spc="65" dirty="0">
                <a:solidFill>
                  <a:srgbClr val="292929"/>
                </a:solidFill>
                <a:latin typeface="Microsoft Sans Serif"/>
                <a:cs typeface="Microsoft Sans Serif"/>
              </a:rPr>
              <a:t> </a:t>
            </a:r>
            <a:r>
              <a:rPr sz="2200" spc="-50" dirty="0">
                <a:solidFill>
                  <a:srgbClr val="292929"/>
                </a:solidFill>
                <a:latin typeface="Microsoft Sans Serif"/>
                <a:cs typeface="Microsoft Sans Serif"/>
              </a:rPr>
              <a:t>enough</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estimate</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risk</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90"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7,000kg</a:t>
            </a:r>
            <a:endParaRPr sz="2200">
              <a:latin typeface="Microsoft Sans Serif"/>
              <a:cs typeface="Microsoft Sans Serif"/>
            </a:endParaRPr>
          </a:p>
        </p:txBody>
      </p:sp>
      <p:sp>
        <p:nvSpPr>
          <p:cNvPr id="3" name="object 3"/>
          <p:cNvSpPr txBox="1">
            <a:spLocks noGrp="1"/>
          </p:cNvSpPr>
          <p:nvPr>
            <p:ph type="title"/>
          </p:nvPr>
        </p:nvSpPr>
        <p:spPr>
          <a:xfrm>
            <a:off x="848994" y="418528"/>
            <a:ext cx="5778500"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0" dirty="0"/>
              <a:t> </a:t>
            </a:r>
            <a:r>
              <a:rPr spc="-180" dirty="0"/>
              <a:t>vs.</a:t>
            </a:r>
            <a:r>
              <a:rPr spc="110" dirty="0"/>
              <a:t> </a:t>
            </a:r>
            <a:r>
              <a:rPr spc="-160" dirty="0"/>
              <a:t>Launch</a:t>
            </a:r>
            <a:r>
              <a:rPr spc="90" dirty="0"/>
              <a:t> </a:t>
            </a:r>
            <a:r>
              <a:rPr spc="-130" dirty="0"/>
              <a:t>Outcome</a:t>
            </a:r>
          </a:p>
        </p:txBody>
      </p:sp>
      <p:pic>
        <p:nvPicPr>
          <p:cNvPr id="4" name="object 4"/>
          <p:cNvPicPr/>
          <p:nvPr/>
        </p:nvPicPr>
        <p:blipFill>
          <a:blip r:embed="rId2" cstate="print"/>
          <a:stretch>
            <a:fillRect/>
          </a:stretch>
        </p:blipFill>
        <p:spPr>
          <a:xfrm>
            <a:off x="2872739" y="1656079"/>
            <a:ext cx="6309360" cy="354584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46</a:t>
            </a:fld>
            <a:endParaRPr spc="7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2098421"/>
            <a:ext cx="5086350" cy="2393950"/>
          </a:xfrm>
          <a:prstGeom prst="rect">
            <a:avLst/>
          </a:prstGeom>
        </p:spPr>
        <p:txBody>
          <a:bodyPr vert="horz" wrap="square" lIns="0" tIns="12700" rIns="0" bIns="0" rtlCol="0">
            <a:spAutoFit/>
          </a:bodyPr>
          <a:lstStyle/>
          <a:p>
            <a:pPr marL="241300" marR="147955" indent="-228600">
              <a:lnSpc>
                <a:spcPct val="100000"/>
              </a:lnSpc>
              <a:spcBef>
                <a:spcPts val="100"/>
              </a:spcBef>
              <a:buFont typeface="Arial MT"/>
              <a:buChar char="•"/>
              <a:tabLst>
                <a:tab pos="240665" algn="l"/>
                <a:tab pos="241300" algn="l"/>
              </a:tabLst>
            </a:pPr>
            <a:r>
              <a:rPr sz="2200" spc="-60" dirty="0">
                <a:solidFill>
                  <a:srgbClr val="292929"/>
                </a:solidFill>
                <a:latin typeface="Microsoft Sans Serif"/>
                <a:cs typeface="Microsoft Sans Serif"/>
              </a:rPr>
              <a:t>Four</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classification</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models</a:t>
            </a:r>
            <a:r>
              <a:rPr sz="2200" spc="6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tested, </a:t>
            </a:r>
            <a:r>
              <a:rPr sz="2200" spc="-4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65" dirty="0">
                <a:solidFill>
                  <a:srgbClr val="292929"/>
                </a:solidFill>
                <a:latin typeface="Microsoft Sans Serif"/>
                <a:cs typeface="Microsoft Sans Serif"/>
              </a:rPr>
              <a:t> </a:t>
            </a:r>
            <a:r>
              <a:rPr sz="2200" spc="-10" dirty="0">
                <a:solidFill>
                  <a:srgbClr val="292929"/>
                </a:solidFill>
                <a:latin typeface="Microsoft Sans Serif"/>
                <a:cs typeface="Microsoft Sans Serif"/>
              </a:rPr>
              <a:t>their</a:t>
            </a:r>
            <a:r>
              <a:rPr sz="2200" spc="70" dirty="0">
                <a:solidFill>
                  <a:srgbClr val="292929"/>
                </a:solidFill>
                <a:latin typeface="Microsoft Sans Serif"/>
                <a:cs typeface="Microsoft Sans Serif"/>
              </a:rPr>
              <a:t> </a:t>
            </a:r>
            <a:r>
              <a:rPr sz="2200" spc="-105" dirty="0">
                <a:solidFill>
                  <a:srgbClr val="292929"/>
                </a:solidFill>
                <a:latin typeface="Microsoft Sans Serif"/>
                <a:cs typeface="Microsoft Sans Serif"/>
              </a:rPr>
              <a:t>accuracies</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0" dirty="0">
                <a:solidFill>
                  <a:srgbClr val="292929"/>
                </a:solidFill>
                <a:latin typeface="Microsoft Sans Serif"/>
                <a:cs typeface="Microsoft Sans Serif"/>
              </a:rPr>
              <a:t> </a:t>
            </a:r>
            <a:r>
              <a:rPr sz="2200" spc="15" dirty="0">
                <a:solidFill>
                  <a:srgbClr val="292929"/>
                </a:solidFill>
                <a:latin typeface="Microsoft Sans Serif"/>
                <a:cs typeface="Microsoft Sans Serif"/>
              </a:rPr>
              <a:t>plotted</a:t>
            </a:r>
            <a:r>
              <a:rPr sz="2200" spc="50" dirty="0">
                <a:solidFill>
                  <a:srgbClr val="292929"/>
                </a:solidFill>
                <a:latin typeface="Microsoft Sans Serif"/>
                <a:cs typeface="Microsoft Sans Serif"/>
              </a:rPr>
              <a:t> </a:t>
            </a:r>
            <a:r>
              <a:rPr sz="2200" spc="-65" dirty="0">
                <a:solidFill>
                  <a:srgbClr val="292929"/>
                </a:solidFill>
                <a:latin typeface="Microsoft Sans Serif"/>
                <a:cs typeface="Microsoft Sans Serif"/>
              </a:rPr>
              <a:t>beside;</a:t>
            </a:r>
            <a:endParaRPr sz="2200">
              <a:latin typeface="Microsoft Sans Serif"/>
              <a:cs typeface="Microsoft Sans Serif"/>
            </a:endParaRPr>
          </a:p>
          <a:p>
            <a:pPr>
              <a:lnSpc>
                <a:spcPct val="100000"/>
              </a:lnSpc>
              <a:buClr>
                <a:srgbClr val="292929"/>
              </a:buClr>
              <a:buFont typeface="Arial MT"/>
              <a:buChar char="•"/>
            </a:pPr>
            <a:endParaRPr sz="2500">
              <a:latin typeface="Microsoft Sans Serif"/>
              <a:cs typeface="Microsoft Sans Serif"/>
            </a:endParaRPr>
          </a:p>
          <a:p>
            <a:pPr>
              <a:lnSpc>
                <a:spcPct val="100000"/>
              </a:lnSpc>
              <a:spcBef>
                <a:spcPts val="5"/>
              </a:spcBef>
              <a:buClr>
                <a:srgbClr val="292929"/>
              </a:buClr>
              <a:buFont typeface="Arial MT"/>
              <a:buChar char="•"/>
            </a:pPr>
            <a:endParaRPr sz="2300">
              <a:latin typeface="Microsoft Sans Serif"/>
              <a:cs typeface="Microsoft Sans Serif"/>
            </a:endParaRPr>
          </a:p>
          <a:p>
            <a:pPr marL="241300" marR="5080" indent="-228600">
              <a:lnSpc>
                <a:spcPct val="100000"/>
              </a:lnSpc>
              <a:spcBef>
                <a:spcPts val="5"/>
              </a:spcBef>
              <a:buFont typeface="Arial MT"/>
              <a:buChar char="•"/>
              <a:tabLst>
                <a:tab pos="240665" algn="l"/>
                <a:tab pos="241300" algn="l"/>
              </a:tabLst>
            </a:pPr>
            <a:r>
              <a:rPr sz="2200" spc="-145"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model</a:t>
            </a:r>
            <a:r>
              <a:rPr sz="2200" spc="60"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6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highest</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classification </a:t>
            </a:r>
            <a:r>
              <a:rPr sz="2200" spc="-570" dirty="0">
                <a:solidFill>
                  <a:srgbClr val="292929"/>
                </a:solidFill>
                <a:latin typeface="Microsoft Sans Serif"/>
                <a:cs typeface="Microsoft Sans Serif"/>
              </a:rPr>
              <a:t> </a:t>
            </a:r>
            <a:r>
              <a:rPr sz="2200" spc="-110" dirty="0">
                <a:solidFill>
                  <a:srgbClr val="292929"/>
                </a:solidFill>
                <a:latin typeface="Microsoft Sans Serif"/>
                <a:cs typeface="Microsoft Sans Serif"/>
              </a:rPr>
              <a:t>accuracy</a:t>
            </a:r>
            <a:r>
              <a:rPr sz="2200" spc="36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 </a:t>
            </a:r>
            <a:r>
              <a:rPr sz="2200" spc="-65" dirty="0">
                <a:solidFill>
                  <a:srgbClr val="292929"/>
                </a:solidFill>
                <a:latin typeface="Microsoft Sans Serif"/>
                <a:cs typeface="Microsoft Sans Serif"/>
              </a:rPr>
              <a:t>Decision </a:t>
            </a:r>
            <a:r>
              <a:rPr sz="2200" spc="-120" dirty="0">
                <a:solidFill>
                  <a:srgbClr val="292929"/>
                </a:solidFill>
                <a:latin typeface="Microsoft Sans Serif"/>
                <a:cs typeface="Microsoft Sans Serif"/>
              </a:rPr>
              <a:t>Tree</a:t>
            </a:r>
            <a:r>
              <a:rPr sz="2200" spc="345" dirty="0">
                <a:solidFill>
                  <a:srgbClr val="292929"/>
                </a:solidFill>
                <a:latin typeface="Microsoft Sans Serif"/>
                <a:cs typeface="Microsoft Sans Serif"/>
              </a:rPr>
              <a:t> </a:t>
            </a:r>
            <a:r>
              <a:rPr sz="2200" spc="-85" dirty="0">
                <a:solidFill>
                  <a:srgbClr val="292929"/>
                </a:solidFill>
                <a:latin typeface="Microsoft Sans Serif"/>
                <a:cs typeface="Microsoft Sans Serif"/>
              </a:rPr>
              <a:t>Classifier, </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which</a:t>
            </a:r>
            <a:r>
              <a:rPr sz="2200" spc="75" dirty="0">
                <a:solidFill>
                  <a:srgbClr val="292929"/>
                </a:solidFill>
                <a:latin typeface="Microsoft Sans Serif"/>
                <a:cs typeface="Microsoft Sans Serif"/>
              </a:rPr>
              <a:t> </a:t>
            </a:r>
            <a:r>
              <a:rPr sz="2200" spc="-120" dirty="0">
                <a:solidFill>
                  <a:srgbClr val="292929"/>
                </a:solidFill>
                <a:latin typeface="Microsoft Sans Serif"/>
                <a:cs typeface="Microsoft Sans Serif"/>
              </a:rPr>
              <a:t>has</a:t>
            </a:r>
            <a:r>
              <a:rPr sz="2200" spc="70" dirty="0">
                <a:solidFill>
                  <a:srgbClr val="292929"/>
                </a:solidFill>
                <a:latin typeface="Microsoft Sans Serif"/>
                <a:cs typeface="Microsoft Sans Serif"/>
              </a:rPr>
              <a:t> </a:t>
            </a:r>
            <a:r>
              <a:rPr sz="2200" spc="-105" dirty="0">
                <a:solidFill>
                  <a:srgbClr val="292929"/>
                </a:solidFill>
                <a:latin typeface="Microsoft Sans Serif"/>
                <a:cs typeface="Microsoft Sans Serif"/>
              </a:rPr>
              <a:t>accuracies</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than</a:t>
            </a:r>
            <a:r>
              <a:rPr sz="2200" spc="65" dirty="0">
                <a:solidFill>
                  <a:srgbClr val="292929"/>
                </a:solidFill>
                <a:latin typeface="Microsoft Sans Serif"/>
                <a:cs typeface="Microsoft Sans Serif"/>
              </a:rPr>
              <a:t> </a:t>
            </a:r>
            <a:r>
              <a:rPr sz="2200" spc="25" dirty="0">
                <a:solidFill>
                  <a:srgbClr val="292929"/>
                </a:solidFill>
                <a:latin typeface="Microsoft Sans Serif"/>
                <a:cs typeface="Microsoft Sans Serif"/>
              </a:rPr>
              <a:t>87%.</a:t>
            </a:r>
            <a:endParaRPr sz="2200">
              <a:latin typeface="Microsoft Sans Serif"/>
              <a:cs typeface="Microsoft Sans Serif"/>
            </a:endParaRPr>
          </a:p>
        </p:txBody>
      </p:sp>
      <p:sp>
        <p:nvSpPr>
          <p:cNvPr id="3" name="object 3"/>
          <p:cNvSpPr txBox="1">
            <a:spLocks noGrp="1"/>
          </p:cNvSpPr>
          <p:nvPr>
            <p:ph type="title"/>
          </p:nvPr>
        </p:nvSpPr>
        <p:spPr>
          <a:xfrm>
            <a:off x="848994" y="418782"/>
            <a:ext cx="4533265" cy="589915"/>
          </a:xfrm>
          <a:prstGeom prst="rect">
            <a:avLst/>
          </a:prstGeom>
        </p:spPr>
        <p:txBody>
          <a:bodyPr vert="horz" wrap="square" lIns="0" tIns="12700" rIns="0" bIns="0" rtlCol="0">
            <a:spAutoFit/>
          </a:bodyPr>
          <a:lstStyle/>
          <a:p>
            <a:pPr marL="12700">
              <a:lnSpc>
                <a:spcPct val="100000"/>
              </a:lnSpc>
              <a:spcBef>
                <a:spcPts val="100"/>
              </a:spcBef>
            </a:pPr>
            <a:r>
              <a:rPr spc="-105" dirty="0"/>
              <a:t>Classification</a:t>
            </a:r>
            <a:r>
              <a:rPr spc="95" dirty="0"/>
              <a:t> </a:t>
            </a:r>
            <a:r>
              <a:rPr spc="-165" dirty="0"/>
              <a:t>Accuracy</a:t>
            </a:r>
          </a:p>
        </p:txBody>
      </p:sp>
      <p:pic>
        <p:nvPicPr>
          <p:cNvPr id="4" name="object 4"/>
          <p:cNvPicPr/>
          <p:nvPr/>
        </p:nvPicPr>
        <p:blipFill>
          <a:blip r:embed="rId2" cstate="print"/>
          <a:stretch>
            <a:fillRect/>
          </a:stretch>
        </p:blipFill>
        <p:spPr>
          <a:xfrm>
            <a:off x="7167880" y="1897379"/>
            <a:ext cx="3677920" cy="264922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48</a:t>
            </a:fld>
            <a:endParaRPr spc="7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972367"/>
            <a:ext cx="9220200" cy="63627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000" spc="-65" dirty="0">
                <a:solidFill>
                  <a:srgbClr val="292929"/>
                </a:solidFill>
                <a:latin typeface="Microsoft Sans Serif"/>
                <a:cs typeface="Microsoft Sans Serif"/>
              </a:rPr>
              <a:t>Confusion</a:t>
            </a:r>
            <a:r>
              <a:rPr sz="2000" spc="70" dirty="0">
                <a:solidFill>
                  <a:srgbClr val="292929"/>
                </a:solidFill>
                <a:latin typeface="Microsoft Sans Serif"/>
                <a:cs typeface="Microsoft Sans Serif"/>
              </a:rPr>
              <a:t> </a:t>
            </a:r>
            <a:r>
              <a:rPr sz="2000" spc="-40" dirty="0">
                <a:solidFill>
                  <a:srgbClr val="292929"/>
                </a:solidFill>
                <a:latin typeface="Microsoft Sans Serif"/>
                <a:cs typeface="Microsoft Sans Serif"/>
              </a:rPr>
              <a:t>matrix</a:t>
            </a:r>
            <a:r>
              <a:rPr sz="2000" spc="90"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r>
              <a:rPr sz="2000" spc="70" dirty="0">
                <a:solidFill>
                  <a:srgbClr val="292929"/>
                </a:solidFill>
                <a:latin typeface="Microsoft Sans Serif"/>
                <a:cs typeface="Microsoft Sans Serif"/>
              </a:rPr>
              <a:t> </a:t>
            </a:r>
            <a:r>
              <a:rPr sz="2000" spc="-55" dirty="0">
                <a:solidFill>
                  <a:srgbClr val="292929"/>
                </a:solidFill>
                <a:latin typeface="Microsoft Sans Serif"/>
                <a:cs typeface="Microsoft Sans Serif"/>
              </a:rPr>
              <a:t>Decision</a:t>
            </a:r>
            <a:r>
              <a:rPr sz="2000" spc="45" dirty="0">
                <a:solidFill>
                  <a:srgbClr val="292929"/>
                </a:solidFill>
                <a:latin typeface="Microsoft Sans Serif"/>
                <a:cs typeface="Microsoft Sans Serif"/>
              </a:rPr>
              <a:t> </a:t>
            </a:r>
            <a:r>
              <a:rPr sz="2000" spc="-110" dirty="0">
                <a:solidFill>
                  <a:srgbClr val="292929"/>
                </a:solidFill>
                <a:latin typeface="Microsoft Sans Serif"/>
                <a:cs typeface="Microsoft Sans Serif"/>
              </a:rPr>
              <a:t>Tree</a:t>
            </a:r>
            <a:r>
              <a:rPr sz="2000" spc="70" dirty="0">
                <a:solidFill>
                  <a:srgbClr val="292929"/>
                </a:solidFill>
                <a:latin typeface="Microsoft Sans Serif"/>
                <a:cs typeface="Microsoft Sans Serif"/>
              </a:rPr>
              <a:t> </a:t>
            </a:r>
            <a:r>
              <a:rPr sz="2000" spc="-75" dirty="0">
                <a:solidFill>
                  <a:srgbClr val="292929"/>
                </a:solidFill>
                <a:latin typeface="Microsoft Sans Serif"/>
                <a:cs typeface="Microsoft Sans Serif"/>
              </a:rPr>
              <a:t>Classifier</a:t>
            </a:r>
            <a:r>
              <a:rPr sz="2000" spc="40" dirty="0">
                <a:solidFill>
                  <a:srgbClr val="292929"/>
                </a:solidFill>
                <a:latin typeface="Microsoft Sans Serif"/>
                <a:cs typeface="Microsoft Sans Serif"/>
              </a:rPr>
              <a:t> </a:t>
            </a:r>
            <a:r>
              <a:rPr sz="2000" spc="-50" dirty="0">
                <a:solidFill>
                  <a:srgbClr val="292929"/>
                </a:solidFill>
                <a:latin typeface="Microsoft Sans Serif"/>
                <a:cs typeface="Microsoft Sans Serif"/>
              </a:rPr>
              <a:t>proves</a:t>
            </a:r>
            <a:r>
              <a:rPr sz="2000" spc="75" dirty="0">
                <a:solidFill>
                  <a:srgbClr val="292929"/>
                </a:solidFill>
                <a:latin typeface="Microsoft Sans Serif"/>
                <a:cs typeface="Microsoft Sans Serif"/>
              </a:rPr>
              <a:t> </a:t>
            </a:r>
            <a:r>
              <a:rPr sz="2000" spc="-10" dirty="0">
                <a:solidFill>
                  <a:srgbClr val="292929"/>
                </a:solidFill>
                <a:latin typeface="Microsoft Sans Serif"/>
                <a:cs typeface="Microsoft Sans Serif"/>
              </a:rPr>
              <a:t>its</a:t>
            </a:r>
            <a:r>
              <a:rPr sz="2000" spc="75" dirty="0">
                <a:solidFill>
                  <a:srgbClr val="292929"/>
                </a:solidFill>
                <a:latin typeface="Microsoft Sans Serif"/>
                <a:cs typeface="Microsoft Sans Serif"/>
              </a:rPr>
              <a:t> </a:t>
            </a:r>
            <a:r>
              <a:rPr sz="2000" spc="-100" dirty="0">
                <a:solidFill>
                  <a:srgbClr val="292929"/>
                </a:solidFill>
                <a:latin typeface="Microsoft Sans Serif"/>
                <a:cs typeface="Microsoft Sans Serif"/>
              </a:rPr>
              <a:t>accuracy</a:t>
            </a:r>
            <a:r>
              <a:rPr sz="2000" spc="55" dirty="0">
                <a:solidFill>
                  <a:srgbClr val="292929"/>
                </a:solidFill>
                <a:latin typeface="Microsoft Sans Serif"/>
                <a:cs typeface="Microsoft Sans Serif"/>
              </a:rPr>
              <a:t> </a:t>
            </a:r>
            <a:r>
              <a:rPr sz="2000" spc="-40" dirty="0">
                <a:solidFill>
                  <a:srgbClr val="292929"/>
                </a:solidFill>
                <a:latin typeface="Microsoft Sans Serif"/>
                <a:cs typeface="Microsoft Sans Serif"/>
              </a:rPr>
              <a:t>by</a:t>
            </a:r>
            <a:r>
              <a:rPr sz="2000" spc="75" dirty="0">
                <a:solidFill>
                  <a:srgbClr val="292929"/>
                </a:solidFill>
                <a:latin typeface="Microsoft Sans Serif"/>
                <a:cs typeface="Microsoft Sans Serif"/>
              </a:rPr>
              <a:t> </a:t>
            </a:r>
            <a:r>
              <a:rPr sz="2000" spc="-40" dirty="0">
                <a:solidFill>
                  <a:srgbClr val="292929"/>
                </a:solidFill>
                <a:latin typeface="Microsoft Sans Serif"/>
                <a:cs typeface="Microsoft Sans Serif"/>
              </a:rPr>
              <a:t>showing</a:t>
            </a:r>
            <a:r>
              <a:rPr sz="2000" spc="65" dirty="0">
                <a:solidFill>
                  <a:srgbClr val="292929"/>
                </a:solidFill>
                <a:latin typeface="Microsoft Sans Serif"/>
                <a:cs typeface="Microsoft Sans Serif"/>
              </a:rPr>
              <a:t> </a:t>
            </a:r>
            <a:r>
              <a:rPr sz="2000" spc="-30" dirty="0">
                <a:solidFill>
                  <a:srgbClr val="292929"/>
                </a:solidFill>
                <a:latin typeface="Microsoft Sans Serif"/>
                <a:cs typeface="Microsoft Sans Serif"/>
              </a:rPr>
              <a:t>the</a:t>
            </a:r>
            <a:r>
              <a:rPr sz="2000" spc="90" dirty="0">
                <a:solidFill>
                  <a:srgbClr val="292929"/>
                </a:solidFill>
                <a:latin typeface="Microsoft Sans Serif"/>
                <a:cs typeface="Microsoft Sans Serif"/>
              </a:rPr>
              <a:t> </a:t>
            </a:r>
            <a:r>
              <a:rPr sz="2000" spc="10" dirty="0">
                <a:solidFill>
                  <a:srgbClr val="292929"/>
                </a:solidFill>
                <a:latin typeface="Microsoft Sans Serif"/>
                <a:cs typeface="Microsoft Sans Serif"/>
              </a:rPr>
              <a:t>big</a:t>
            </a:r>
            <a:endParaRPr sz="2000">
              <a:latin typeface="Microsoft Sans Serif"/>
              <a:cs typeface="Microsoft Sans Serif"/>
            </a:endParaRPr>
          </a:p>
          <a:p>
            <a:pPr marL="241300">
              <a:lnSpc>
                <a:spcPct val="100000"/>
              </a:lnSpc>
              <a:spcBef>
                <a:spcPts val="5"/>
              </a:spcBef>
            </a:pPr>
            <a:r>
              <a:rPr sz="2000" spc="-65" dirty="0">
                <a:solidFill>
                  <a:srgbClr val="292929"/>
                </a:solidFill>
                <a:latin typeface="Microsoft Sans Serif"/>
                <a:cs typeface="Microsoft Sans Serif"/>
              </a:rPr>
              <a:t>numbers</a:t>
            </a:r>
            <a:r>
              <a:rPr sz="2000" spc="95"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r>
              <a:rPr sz="2000" spc="65" dirty="0">
                <a:solidFill>
                  <a:srgbClr val="292929"/>
                </a:solidFill>
                <a:latin typeface="Microsoft Sans Serif"/>
                <a:cs typeface="Microsoft Sans Serif"/>
              </a:rPr>
              <a:t> </a:t>
            </a:r>
            <a:r>
              <a:rPr sz="2000" spc="-20" dirty="0">
                <a:solidFill>
                  <a:srgbClr val="292929"/>
                </a:solidFill>
                <a:latin typeface="Microsoft Sans Serif"/>
                <a:cs typeface="Microsoft Sans Serif"/>
              </a:rPr>
              <a:t>true</a:t>
            </a:r>
            <a:r>
              <a:rPr sz="2000" spc="90" dirty="0">
                <a:solidFill>
                  <a:srgbClr val="292929"/>
                </a:solidFill>
                <a:latin typeface="Microsoft Sans Serif"/>
                <a:cs typeface="Microsoft Sans Serif"/>
              </a:rPr>
              <a:t> </a:t>
            </a:r>
            <a:r>
              <a:rPr sz="2000" spc="-25" dirty="0">
                <a:solidFill>
                  <a:srgbClr val="292929"/>
                </a:solidFill>
                <a:latin typeface="Microsoft Sans Serif"/>
                <a:cs typeface="Microsoft Sans Serif"/>
              </a:rPr>
              <a:t>positive</a:t>
            </a:r>
            <a:r>
              <a:rPr sz="2000" spc="80" dirty="0">
                <a:solidFill>
                  <a:srgbClr val="292929"/>
                </a:solidFill>
                <a:latin typeface="Microsoft Sans Serif"/>
                <a:cs typeface="Microsoft Sans Serif"/>
              </a:rPr>
              <a:t> </a:t>
            </a:r>
            <a:r>
              <a:rPr sz="2000" spc="-65" dirty="0">
                <a:solidFill>
                  <a:srgbClr val="292929"/>
                </a:solidFill>
                <a:latin typeface="Microsoft Sans Serif"/>
                <a:cs typeface="Microsoft Sans Serif"/>
              </a:rPr>
              <a:t>and</a:t>
            </a:r>
            <a:r>
              <a:rPr sz="2000" spc="65" dirty="0">
                <a:solidFill>
                  <a:srgbClr val="292929"/>
                </a:solidFill>
                <a:latin typeface="Microsoft Sans Serif"/>
                <a:cs typeface="Microsoft Sans Serif"/>
              </a:rPr>
              <a:t> </a:t>
            </a:r>
            <a:r>
              <a:rPr sz="2000" spc="-20" dirty="0">
                <a:solidFill>
                  <a:srgbClr val="292929"/>
                </a:solidFill>
                <a:latin typeface="Microsoft Sans Serif"/>
                <a:cs typeface="Microsoft Sans Serif"/>
              </a:rPr>
              <a:t>true</a:t>
            </a:r>
            <a:r>
              <a:rPr sz="2000" spc="90" dirty="0">
                <a:solidFill>
                  <a:srgbClr val="292929"/>
                </a:solidFill>
                <a:latin typeface="Microsoft Sans Serif"/>
                <a:cs typeface="Microsoft Sans Serif"/>
              </a:rPr>
              <a:t> </a:t>
            </a:r>
            <a:r>
              <a:rPr sz="2000" spc="-50" dirty="0">
                <a:solidFill>
                  <a:srgbClr val="292929"/>
                </a:solidFill>
                <a:latin typeface="Microsoft Sans Serif"/>
                <a:cs typeface="Microsoft Sans Serif"/>
              </a:rPr>
              <a:t>negative</a:t>
            </a:r>
            <a:r>
              <a:rPr sz="2000" spc="75" dirty="0">
                <a:solidFill>
                  <a:srgbClr val="292929"/>
                </a:solidFill>
                <a:latin typeface="Microsoft Sans Serif"/>
                <a:cs typeface="Microsoft Sans Serif"/>
              </a:rPr>
              <a:t> </a:t>
            </a:r>
            <a:r>
              <a:rPr sz="2000" spc="-60" dirty="0">
                <a:solidFill>
                  <a:srgbClr val="292929"/>
                </a:solidFill>
                <a:latin typeface="Microsoft Sans Serif"/>
                <a:cs typeface="Microsoft Sans Serif"/>
              </a:rPr>
              <a:t>compared</a:t>
            </a:r>
            <a:r>
              <a:rPr sz="2000" spc="90" dirty="0">
                <a:solidFill>
                  <a:srgbClr val="292929"/>
                </a:solidFill>
                <a:latin typeface="Microsoft Sans Serif"/>
                <a:cs typeface="Microsoft Sans Serif"/>
              </a:rPr>
              <a:t> </a:t>
            </a:r>
            <a:r>
              <a:rPr sz="2000" spc="35" dirty="0">
                <a:solidFill>
                  <a:srgbClr val="292929"/>
                </a:solidFill>
                <a:latin typeface="Microsoft Sans Serif"/>
                <a:cs typeface="Microsoft Sans Serif"/>
              </a:rPr>
              <a:t>to</a:t>
            </a:r>
            <a:r>
              <a:rPr sz="2000" spc="70" dirty="0">
                <a:solidFill>
                  <a:srgbClr val="292929"/>
                </a:solidFill>
                <a:latin typeface="Microsoft Sans Serif"/>
                <a:cs typeface="Microsoft Sans Serif"/>
              </a:rPr>
              <a:t> </a:t>
            </a:r>
            <a:r>
              <a:rPr sz="2000" spc="-30" dirty="0">
                <a:solidFill>
                  <a:srgbClr val="292929"/>
                </a:solidFill>
                <a:latin typeface="Microsoft Sans Serif"/>
                <a:cs typeface="Microsoft Sans Serif"/>
              </a:rPr>
              <a:t>the</a:t>
            </a:r>
            <a:r>
              <a:rPr sz="2000" spc="90" dirty="0">
                <a:solidFill>
                  <a:srgbClr val="292929"/>
                </a:solidFill>
                <a:latin typeface="Microsoft Sans Serif"/>
                <a:cs typeface="Microsoft Sans Serif"/>
              </a:rPr>
              <a:t> </a:t>
            </a:r>
            <a:r>
              <a:rPr sz="2000" spc="-70" dirty="0">
                <a:solidFill>
                  <a:srgbClr val="292929"/>
                </a:solidFill>
                <a:latin typeface="Microsoft Sans Serif"/>
                <a:cs typeface="Microsoft Sans Serif"/>
              </a:rPr>
              <a:t>false</a:t>
            </a:r>
            <a:r>
              <a:rPr sz="2000" spc="55" dirty="0">
                <a:solidFill>
                  <a:srgbClr val="292929"/>
                </a:solidFill>
                <a:latin typeface="Microsoft Sans Serif"/>
                <a:cs typeface="Microsoft Sans Serif"/>
              </a:rPr>
              <a:t> </a:t>
            </a:r>
            <a:r>
              <a:rPr sz="2000" spc="-80" dirty="0">
                <a:solidFill>
                  <a:srgbClr val="292929"/>
                </a:solidFill>
                <a:latin typeface="Microsoft Sans Serif"/>
                <a:cs typeface="Microsoft Sans Serif"/>
              </a:rPr>
              <a:t>ones.</a:t>
            </a:r>
            <a:endParaRPr sz="2000">
              <a:latin typeface="Microsoft Sans Serif"/>
              <a:cs typeface="Microsoft Sans Serif"/>
            </a:endParaRPr>
          </a:p>
        </p:txBody>
      </p:sp>
      <p:sp>
        <p:nvSpPr>
          <p:cNvPr id="3" name="object 3"/>
          <p:cNvSpPr txBox="1">
            <a:spLocks noGrp="1"/>
          </p:cNvSpPr>
          <p:nvPr>
            <p:ph type="title"/>
          </p:nvPr>
        </p:nvSpPr>
        <p:spPr>
          <a:xfrm>
            <a:off x="848994" y="418782"/>
            <a:ext cx="8700135" cy="589915"/>
          </a:xfrm>
          <a:prstGeom prst="rect">
            <a:avLst/>
          </a:prstGeom>
        </p:spPr>
        <p:txBody>
          <a:bodyPr vert="horz" wrap="square" lIns="0" tIns="12700" rIns="0" bIns="0" rtlCol="0">
            <a:spAutoFit/>
          </a:bodyPr>
          <a:lstStyle/>
          <a:p>
            <a:pPr marL="12700">
              <a:lnSpc>
                <a:spcPct val="100000"/>
              </a:lnSpc>
              <a:spcBef>
                <a:spcPts val="100"/>
              </a:spcBef>
            </a:pPr>
            <a:r>
              <a:rPr spc="-114" dirty="0"/>
              <a:t>Confusion</a:t>
            </a:r>
            <a:r>
              <a:rPr spc="120" dirty="0"/>
              <a:t> </a:t>
            </a:r>
            <a:r>
              <a:rPr spc="-65" dirty="0"/>
              <a:t>Matrix</a:t>
            </a:r>
            <a:r>
              <a:rPr spc="120" dirty="0"/>
              <a:t> </a:t>
            </a:r>
            <a:r>
              <a:rPr spc="-5" dirty="0"/>
              <a:t>of</a:t>
            </a:r>
            <a:r>
              <a:rPr spc="125" dirty="0"/>
              <a:t> </a:t>
            </a:r>
            <a:r>
              <a:rPr spc="-105" dirty="0"/>
              <a:t>Decision</a:t>
            </a:r>
            <a:r>
              <a:rPr spc="130" dirty="0"/>
              <a:t> </a:t>
            </a:r>
            <a:r>
              <a:rPr spc="-195" dirty="0"/>
              <a:t>Tree</a:t>
            </a:r>
            <a:r>
              <a:rPr spc="80" dirty="0"/>
              <a:t> </a:t>
            </a:r>
            <a:r>
              <a:rPr spc="-125" dirty="0"/>
              <a:t>Classifier</a:t>
            </a:r>
          </a:p>
        </p:txBody>
      </p:sp>
      <p:pic>
        <p:nvPicPr>
          <p:cNvPr id="4" name="object 4"/>
          <p:cNvPicPr/>
          <p:nvPr/>
        </p:nvPicPr>
        <p:blipFill>
          <a:blip r:embed="rId2" cstate="print"/>
          <a:stretch>
            <a:fillRect/>
          </a:stretch>
        </p:blipFill>
        <p:spPr>
          <a:xfrm>
            <a:off x="1943100" y="1899920"/>
            <a:ext cx="3429000" cy="264921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49</a:t>
            </a:fld>
            <a:endParaRPr spc="7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7097" y="418782"/>
            <a:ext cx="2446020" cy="589915"/>
          </a:xfrm>
          <a:prstGeom prst="rect">
            <a:avLst/>
          </a:prstGeom>
        </p:spPr>
        <p:txBody>
          <a:bodyPr vert="horz" wrap="square" lIns="0" tIns="12700" rIns="0" bIns="0" rtlCol="0">
            <a:spAutoFit/>
          </a:bodyPr>
          <a:lstStyle/>
          <a:p>
            <a:pPr marL="12700">
              <a:lnSpc>
                <a:spcPct val="100000"/>
              </a:lnSpc>
              <a:spcBef>
                <a:spcPts val="100"/>
              </a:spcBef>
            </a:pPr>
            <a:r>
              <a:rPr spc="-30" dirty="0"/>
              <a:t>Introduction</a:t>
            </a:r>
          </a:p>
        </p:txBody>
      </p:sp>
      <p:sp>
        <p:nvSpPr>
          <p:cNvPr id="4" name="object 4"/>
          <p:cNvSpPr txBox="1"/>
          <p:nvPr/>
        </p:nvSpPr>
        <p:spPr>
          <a:xfrm>
            <a:off x="11208766" y="6104032"/>
            <a:ext cx="1993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5</a:t>
            </a:fld>
            <a:endParaRPr sz="1600">
              <a:latin typeface="Microsoft Sans Serif"/>
              <a:cs typeface="Microsoft Sans Serif"/>
            </a:endParaRPr>
          </a:p>
        </p:txBody>
      </p:sp>
      <p:sp>
        <p:nvSpPr>
          <p:cNvPr id="3" name="object 3"/>
          <p:cNvSpPr txBox="1"/>
          <p:nvPr/>
        </p:nvSpPr>
        <p:spPr>
          <a:xfrm>
            <a:off x="1136650" y="1741679"/>
            <a:ext cx="9918700" cy="3743974"/>
          </a:xfrm>
          <a:prstGeom prst="rect">
            <a:avLst/>
          </a:prstGeom>
        </p:spPr>
        <p:txBody>
          <a:bodyPr vert="horz" wrap="square" lIns="0" tIns="50165" rIns="0" bIns="0" rtlCol="0">
            <a:spAutoFit/>
          </a:bodyPr>
          <a:lstStyle/>
          <a:p>
            <a:pPr algn="just"/>
            <a:r>
              <a:rPr lang="en-US" sz="2400" b="0" i="0" dirty="0">
                <a:effectLst/>
                <a:latin typeface="Söhne"/>
              </a:rPr>
              <a:t>	The primary objective of the analysis was to assess the viability of the new company, Space Y, in competing with the established player, Space X. Two key aspects were investigated to provide valuable insights for this evaluation.</a:t>
            </a:r>
          </a:p>
          <a:p>
            <a:pPr algn="just"/>
            <a:endParaRPr lang="en-US" sz="2400" b="0" i="0" dirty="0">
              <a:effectLst/>
              <a:latin typeface="Söhne"/>
            </a:endParaRPr>
          </a:p>
          <a:p>
            <a:pPr algn="just"/>
            <a:r>
              <a:rPr lang="en-US" sz="2400" b="0" i="0" dirty="0">
                <a:effectLst/>
                <a:latin typeface="Söhne"/>
              </a:rPr>
              <a:t>	Firstly, the analysis aimed to estimate the total cost for launches by developing a predictive model to forecast the success of landing the first stage of rockets. By accurately predicting successful landings, it became possible to assess the financial implications and ascertain the total cost associated with launch operations. This predictive approach offered a valuable means of evaluating the cost-efficiency of Space Y's operations in comparison to Space X.</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0712"/>
            <a:ext cx="8661400" cy="375602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0665" algn="l"/>
                <a:tab pos="241300" algn="l"/>
              </a:tabLst>
            </a:pPr>
            <a:r>
              <a:rPr sz="2200" spc="-25" dirty="0">
                <a:solidFill>
                  <a:srgbClr val="292929"/>
                </a:solidFill>
                <a:latin typeface="Microsoft Sans Serif"/>
                <a:cs typeface="Microsoft Sans Serif"/>
              </a:rPr>
              <a:t>Different</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65" dirty="0">
                <a:solidFill>
                  <a:srgbClr val="292929"/>
                </a:solidFill>
                <a:latin typeface="Microsoft Sans Serif"/>
                <a:cs typeface="Microsoft Sans Serif"/>
              </a:rPr>
              <a:t> </a:t>
            </a:r>
            <a:r>
              <a:rPr sz="2200" spc="-90" dirty="0">
                <a:solidFill>
                  <a:srgbClr val="292929"/>
                </a:solidFill>
                <a:latin typeface="Microsoft Sans Serif"/>
                <a:cs typeface="Microsoft Sans Serif"/>
              </a:rPr>
              <a:t>sources</a:t>
            </a:r>
            <a:r>
              <a:rPr sz="2200" spc="9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5" dirty="0">
                <a:solidFill>
                  <a:srgbClr val="292929"/>
                </a:solidFill>
                <a:latin typeface="Microsoft Sans Serif"/>
                <a:cs typeface="Microsoft Sans Serif"/>
              </a:rPr>
              <a:t> </a:t>
            </a:r>
            <a:r>
              <a:rPr sz="2200" spc="-85" dirty="0">
                <a:solidFill>
                  <a:srgbClr val="292929"/>
                </a:solidFill>
                <a:latin typeface="Microsoft Sans Serif"/>
                <a:cs typeface="Microsoft Sans Serif"/>
              </a:rPr>
              <a:t>analyzed,</a:t>
            </a:r>
            <a:r>
              <a:rPr sz="2200" spc="75" dirty="0">
                <a:solidFill>
                  <a:srgbClr val="292929"/>
                </a:solidFill>
                <a:latin typeface="Microsoft Sans Serif"/>
                <a:cs typeface="Microsoft Sans Serif"/>
              </a:rPr>
              <a:t> </a:t>
            </a:r>
            <a:r>
              <a:rPr sz="2200" spc="-25" dirty="0">
                <a:solidFill>
                  <a:srgbClr val="292929"/>
                </a:solidFill>
                <a:latin typeface="Microsoft Sans Serif"/>
                <a:cs typeface="Microsoft Sans Serif"/>
              </a:rPr>
              <a:t>refining</a:t>
            </a:r>
            <a:r>
              <a:rPr sz="2200" spc="100" dirty="0">
                <a:solidFill>
                  <a:srgbClr val="292929"/>
                </a:solidFill>
                <a:latin typeface="Microsoft Sans Serif"/>
                <a:cs typeface="Microsoft Sans Serif"/>
              </a:rPr>
              <a:t> </a:t>
            </a:r>
            <a:r>
              <a:rPr sz="2200" spc="-70" dirty="0">
                <a:solidFill>
                  <a:srgbClr val="292929"/>
                </a:solidFill>
                <a:latin typeface="Microsoft Sans Serif"/>
                <a:cs typeface="Microsoft Sans Serif"/>
              </a:rPr>
              <a:t>conclusions</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along</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endParaRPr sz="2200">
              <a:latin typeface="Microsoft Sans Serif"/>
              <a:cs typeface="Microsoft Sans Serif"/>
            </a:endParaRPr>
          </a:p>
          <a:p>
            <a:pPr marL="241300">
              <a:lnSpc>
                <a:spcPct val="100000"/>
              </a:lnSpc>
              <a:spcBef>
                <a:spcPts val="5"/>
              </a:spcBef>
            </a:pPr>
            <a:r>
              <a:rPr sz="2200" spc="-80" dirty="0">
                <a:solidFill>
                  <a:srgbClr val="292929"/>
                </a:solidFill>
                <a:latin typeface="Microsoft Sans Serif"/>
                <a:cs typeface="Microsoft Sans Serif"/>
              </a:rPr>
              <a:t>process;</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160" dirty="0">
                <a:solidFill>
                  <a:srgbClr val="292929"/>
                </a:solidFill>
                <a:latin typeface="Microsoft Sans Serif"/>
                <a:cs typeface="Microsoft Sans Serif"/>
              </a:rPr>
              <a:t>Th</a:t>
            </a:r>
            <a:r>
              <a:rPr sz="2200" spc="-125" dirty="0">
                <a:solidFill>
                  <a:srgbClr val="292929"/>
                </a:solidFill>
                <a:latin typeface="Microsoft Sans Serif"/>
                <a:cs typeface="Microsoft Sans Serif"/>
              </a:rPr>
              <a:t>e</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best</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l</a:t>
            </a:r>
            <a:r>
              <a:rPr sz="2200" spc="-105" dirty="0">
                <a:solidFill>
                  <a:srgbClr val="292929"/>
                </a:solidFill>
                <a:latin typeface="Microsoft Sans Serif"/>
                <a:cs typeface="Microsoft Sans Serif"/>
              </a:rPr>
              <a:t>a</a:t>
            </a:r>
            <a:r>
              <a:rPr sz="2200" spc="-110" dirty="0">
                <a:solidFill>
                  <a:srgbClr val="292929"/>
                </a:solidFill>
                <a:latin typeface="Microsoft Sans Serif"/>
                <a:cs typeface="Microsoft Sans Serif"/>
              </a:rPr>
              <a:t>u</a:t>
            </a:r>
            <a:r>
              <a:rPr sz="2200" spc="-65" dirty="0">
                <a:solidFill>
                  <a:srgbClr val="292929"/>
                </a:solidFill>
                <a:latin typeface="Microsoft Sans Serif"/>
                <a:cs typeface="Microsoft Sans Serif"/>
              </a:rPr>
              <a:t>n</a:t>
            </a:r>
            <a:r>
              <a:rPr sz="2200" spc="-95" dirty="0">
                <a:solidFill>
                  <a:srgbClr val="292929"/>
                </a:solidFill>
                <a:latin typeface="Microsoft Sans Serif"/>
                <a:cs typeface="Microsoft Sans Serif"/>
              </a:rPr>
              <a:t>ch</a:t>
            </a:r>
            <a:r>
              <a:rPr sz="2200" spc="80" dirty="0">
                <a:solidFill>
                  <a:srgbClr val="292929"/>
                </a:solidFill>
                <a:latin typeface="Microsoft Sans Serif"/>
                <a:cs typeface="Microsoft Sans Serif"/>
              </a:rPr>
              <a:t> </a:t>
            </a:r>
            <a:r>
              <a:rPr sz="2200" spc="-75" dirty="0">
                <a:solidFill>
                  <a:srgbClr val="292929"/>
                </a:solidFill>
                <a:latin typeface="Microsoft Sans Serif"/>
                <a:cs typeface="Microsoft Sans Serif"/>
              </a:rPr>
              <a:t>s</a:t>
            </a:r>
            <a:r>
              <a:rPr sz="2200" spc="-50" dirty="0">
                <a:solidFill>
                  <a:srgbClr val="292929"/>
                </a:solidFill>
                <a:latin typeface="Microsoft Sans Serif"/>
                <a:cs typeface="Microsoft Sans Serif"/>
              </a:rPr>
              <a:t>i</a:t>
            </a:r>
            <a:r>
              <a:rPr sz="2200" spc="105" dirty="0">
                <a:solidFill>
                  <a:srgbClr val="292929"/>
                </a:solidFill>
                <a:latin typeface="Microsoft Sans Serif"/>
                <a:cs typeface="Microsoft Sans Serif"/>
              </a:rPr>
              <a:t>t</a:t>
            </a:r>
            <a:r>
              <a:rPr sz="2200" spc="-125" dirty="0">
                <a:solidFill>
                  <a:srgbClr val="292929"/>
                </a:solidFill>
                <a:latin typeface="Microsoft Sans Serif"/>
                <a:cs typeface="Microsoft Sans Serif"/>
              </a:rPr>
              <a:t>e</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i</a:t>
            </a:r>
            <a:r>
              <a:rPr sz="2200" spc="-140" dirty="0">
                <a:solidFill>
                  <a:srgbClr val="292929"/>
                </a:solidFill>
                <a:latin typeface="Microsoft Sans Serif"/>
                <a:cs typeface="Microsoft Sans Serif"/>
              </a:rPr>
              <a:t>s</a:t>
            </a:r>
            <a:r>
              <a:rPr sz="2200" spc="70" dirty="0">
                <a:solidFill>
                  <a:srgbClr val="292929"/>
                </a:solidFill>
                <a:latin typeface="Microsoft Sans Serif"/>
                <a:cs typeface="Microsoft Sans Serif"/>
              </a:rPr>
              <a:t> </a:t>
            </a:r>
            <a:r>
              <a:rPr sz="2200" spc="-260" dirty="0">
                <a:solidFill>
                  <a:srgbClr val="292929"/>
                </a:solidFill>
                <a:latin typeface="Microsoft Sans Serif"/>
                <a:cs typeface="Microsoft Sans Serif"/>
              </a:rPr>
              <a:t>K</a:t>
            </a:r>
            <a:r>
              <a:rPr sz="2200" spc="-270" dirty="0">
                <a:solidFill>
                  <a:srgbClr val="292929"/>
                </a:solidFill>
                <a:latin typeface="Microsoft Sans Serif"/>
                <a:cs typeface="Microsoft Sans Serif"/>
              </a:rPr>
              <a:t>S</a:t>
            </a:r>
            <a:r>
              <a:rPr sz="2200" spc="-305" dirty="0">
                <a:solidFill>
                  <a:srgbClr val="292929"/>
                </a:solidFill>
                <a:latin typeface="Microsoft Sans Serif"/>
                <a:cs typeface="Microsoft Sans Serif"/>
              </a:rPr>
              <a:t>C</a:t>
            </a:r>
            <a:r>
              <a:rPr sz="2200" spc="85" dirty="0">
                <a:solidFill>
                  <a:srgbClr val="292929"/>
                </a:solidFill>
                <a:latin typeface="Microsoft Sans Serif"/>
                <a:cs typeface="Microsoft Sans Serif"/>
              </a:rPr>
              <a:t> </a:t>
            </a:r>
            <a:r>
              <a:rPr sz="2200" spc="-204" dirty="0">
                <a:solidFill>
                  <a:srgbClr val="292929"/>
                </a:solidFill>
                <a:latin typeface="Microsoft Sans Serif"/>
                <a:cs typeface="Microsoft Sans Serif"/>
              </a:rPr>
              <a:t>LC</a:t>
            </a:r>
            <a:r>
              <a:rPr sz="2200" spc="5" dirty="0">
                <a:solidFill>
                  <a:srgbClr val="292929"/>
                </a:solidFill>
                <a:latin typeface="Microsoft Sans Serif"/>
                <a:cs typeface="Microsoft Sans Serif"/>
              </a:rPr>
              <a:t>-</a:t>
            </a:r>
            <a:r>
              <a:rPr sz="2200" spc="90" dirty="0">
                <a:solidFill>
                  <a:srgbClr val="292929"/>
                </a:solidFill>
                <a:latin typeface="Microsoft Sans Serif"/>
                <a:cs typeface="Microsoft Sans Serif"/>
              </a:rPr>
              <a:t>39</a:t>
            </a:r>
            <a:r>
              <a:rPr sz="2200" spc="-100" dirty="0">
                <a:solidFill>
                  <a:srgbClr val="292929"/>
                </a:solidFill>
                <a:latin typeface="Microsoft Sans Serif"/>
                <a:cs typeface="Microsoft Sans Serif"/>
              </a:rPr>
              <a:t>A;</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110" dirty="0">
                <a:solidFill>
                  <a:srgbClr val="292929"/>
                </a:solidFill>
                <a:latin typeface="Microsoft Sans Serif"/>
                <a:cs typeface="Microsoft Sans Serif"/>
              </a:rPr>
              <a:t>Launches</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above</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7,000kg</a:t>
            </a:r>
            <a:r>
              <a:rPr sz="2200" spc="9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less</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risky;</a:t>
            </a:r>
            <a:endParaRPr sz="2200">
              <a:latin typeface="Microsoft Sans Serif"/>
              <a:cs typeface="Microsoft Sans Serif"/>
            </a:endParaRPr>
          </a:p>
          <a:p>
            <a:pPr marL="241300" marR="97155" indent="-228600">
              <a:lnSpc>
                <a:spcPct val="100000"/>
              </a:lnSpc>
              <a:spcBef>
                <a:spcPts val="1405"/>
              </a:spcBef>
              <a:buFont typeface="Arial MT"/>
              <a:buChar char="•"/>
              <a:tabLst>
                <a:tab pos="240665" algn="l"/>
                <a:tab pos="241300" algn="l"/>
              </a:tabLst>
            </a:pPr>
            <a:r>
              <a:rPr sz="2200" spc="-20" dirty="0">
                <a:solidFill>
                  <a:srgbClr val="292929"/>
                </a:solidFill>
                <a:latin typeface="Microsoft Sans Serif"/>
                <a:cs typeface="Microsoft Sans Serif"/>
              </a:rPr>
              <a:t>Although</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most</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70" dirty="0">
                <a:solidFill>
                  <a:srgbClr val="292929"/>
                </a:solidFill>
                <a:latin typeface="Microsoft Sans Serif"/>
                <a:cs typeface="Microsoft Sans Serif"/>
              </a:rPr>
              <a:t> </a:t>
            </a:r>
            <a:r>
              <a:rPr sz="2200" spc="-65" dirty="0">
                <a:solidFill>
                  <a:srgbClr val="292929"/>
                </a:solidFill>
                <a:latin typeface="Microsoft Sans Serif"/>
                <a:cs typeface="Microsoft Sans Serif"/>
              </a:rPr>
              <a:t>mission</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6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8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9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 </a:t>
            </a:r>
            <a:r>
              <a:rPr sz="2200" spc="-570"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55" dirty="0">
                <a:solidFill>
                  <a:srgbClr val="292929"/>
                </a:solidFill>
                <a:latin typeface="Microsoft Sans Serif"/>
                <a:cs typeface="Microsoft Sans Serif"/>
              </a:rPr>
              <a:t> </a:t>
            </a:r>
            <a:r>
              <a:rPr sz="2200" spc="-125" dirty="0">
                <a:solidFill>
                  <a:srgbClr val="292929"/>
                </a:solidFill>
                <a:latin typeface="Microsoft Sans Serif"/>
                <a:cs typeface="Microsoft Sans Serif"/>
              </a:rPr>
              <a:t>seem</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improve</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time,</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according</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evolution</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of </a:t>
            </a:r>
            <a:r>
              <a:rPr sz="2200" dirty="0">
                <a:solidFill>
                  <a:srgbClr val="292929"/>
                </a:solidFill>
                <a:latin typeface="Microsoft Sans Serif"/>
                <a:cs typeface="Microsoft Sans Serif"/>
              </a:rPr>
              <a:t> </a:t>
            </a:r>
            <a:r>
              <a:rPr sz="2200" spc="-85" dirty="0">
                <a:solidFill>
                  <a:srgbClr val="292929"/>
                </a:solidFill>
                <a:latin typeface="Microsoft Sans Serif"/>
                <a:cs typeface="Microsoft Sans Serif"/>
              </a:rPr>
              <a:t>processes</a:t>
            </a:r>
            <a:r>
              <a:rPr sz="2200" spc="6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rockets;</a:t>
            </a:r>
            <a:endParaRPr sz="2200">
              <a:latin typeface="Microsoft Sans Serif"/>
              <a:cs typeface="Microsoft Sans Serif"/>
            </a:endParaRPr>
          </a:p>
          <a:p>
            <a:pPr marL="241300" indent="-228600">
              <a:lnSpc>
                <a:spcPct val="100000"/>
              </a:lnSpc>
              <a:spcBef>
                <a:spcPts val="1400"/>
              </a:spcBef>
              <a:buFont typeface="Arial MT"/>
              <a:buChar char="•"/>
              <a:tabLst>
                <a:tab pos="240665" algn="l"/>
                <a:tab pos="241300" algn="l"/>
              </a:tabLst>
            </a:pPr>
            <a:r>
              <a:rPr sz="2200" spc="-65" dirty="0">
                <a:solidFill>
                  <a:srgbClr val="292929"/>
                </a:solidFill>
                <a:latin typeface="Microsoft Sans Serif"/>
                <a:cs typeface="Microsoft Sans Serif"/>
              </a:rPr>
              <a:t>Decision</a:t>
            </a:r>
            <a:r>
              <a:rPr sz="2200" spc="70" dirty="0">
                <a:solidFill>
                  <a:srgbClr val="292929"/>
                </a:solidFill>
                <a:latin typeface="Microsoft Sans Serif"/>
                <a:cs typeface="Microsoft Sans Serif"/>
              </a:rPr>
              <a:t> </a:t>
            </a:r>
            <a:r>
              <a:rPr sz="2200" spc="-120" dirty="0">
                <a:solidFill>
                  <a:srgbClr val="292929"/>
                </a:solidFill>
                <a:latin typeface="Microsoft Sans Serif"/>
                <a:cs typeface="Microsoft Sans Serif"/>
              </a:rPr>
              <a:t>Tree</a:t>
            </a:r>
            <a:r>
              <a:rPr sz="2200" spc="100" dirty="0">
                <a:solidFill>
                  <a:srgbClr val="292929"/>
                </a:solidFill>
                <a:latin typeface="Microsoft Sans Serif"/>
                <a:cs typeface="Microsoft Sans Serif"/>
              </a:rPr>
              <a:t> </a:t>
            </a:r>
            <a:r>
              <a:rPr sz="2200" spc="-80" dirty="0">
                <a:solidFill>
                  <a:srgbClr val="292929"/>
                </a:solidFill>
                <a:latin typeface="Microsoft Sans Serif"/>
                <a:cs typeface="Microsoft Sans Serif"/>
              </a:rPr>
              <a:t>Classifier</a:t>
            </a:r>
            <a:r>
              <a:rPr sz="2200" spc="95" dirty="0">
                <a:solidFill>
                  <a:srgbClr val="292929"/>
                </a:solidFill>
                <a:latin typeface="Microsoft Sans Serif"/>
                <a:cs typeface="Microsoft Sans Serif"/>
              </a:rPr>
              <a:t> </a:t>
            </a:r>
            <a:r>
              <a:rPr sz="2200" spc="-114" dirty="0">
                <a:solidFill>
                  <a:srgbClr val="292929"/>
                </a:solidFill>
                <a:latin typeface="Microsoft Sans Serif"/>
                <a:cs typeface="Microsoft Sans Serif"/>
              </a:rPr>
              <a:t>can</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70"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15" dirty="0">
                <a:solidFill>
                  <a:srgbClr val="292929"/>
                </a:solidFill>
                <a:latin typeface="Microsoft Sans Serif"/>
                <a:cs typeface="Microsoft Sans Serif"/>
              </a:rPr>
              <a:t>predict</a:t>
            </a:r>
            <a:r>
              <a:rPr sz="2200" spc="8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landings</a:t>
            </a:r>
            <a:r>
              <a:rPr sz="2200" spc="9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endParaRPr sz="2200">
              <a:latin typeface="Microsoft Sans Serif"/>
              <a:cs typeface="Microsoft Sans Serif"/>
            </a:endParaRPr>
          </a:p>
          <a:p>
            <a:pPr marL="241300">
              <a:lnSpc>
                <a:spcPct val="100000"/>
              </a:lnSpc>
            </a:pPr>
            <a:r>
              <a:rPr sz="2200" spc="-90" dirty="0">
                <a:solidFill>
                  <a:srgbClr val="292929"/>
                </a:solidFill>
                <a:latin typeface="Microsoft Sans Serif"/>
                <a:cs typeface="Microsoft Sans Serif"/>
              </a:rPr>
              <a:t>increase</a:t>
            </a:r>
            <a:r>
              <a:rPr sz="2200" spc="55" dirty="0">
                <a:solidFill>
                  <a:srgbClr val="292929"/>
                </a:solidFill>
                <a:latin typeface="Microsoft Sans Serif"/>
                <a:cs typeface="Microsoft Sans Serif"/>
              </a:rPr>
              <a:t> </a:t>
            </a:r>
            <a:r>
              <a:rPr sz="2200" spc="-10" dirty="0">
                <a:solidFill>
                  <a:srgbClr val="292929"/>
                </a:solidFill>
                <a:latin typeface="Microsoft Sans Serif"/>
                <a:cs typeface="Microsoft Sans Serif"/>
              </a:rPr>
              <a:t>profits.</a:t>
            </a:r>
            <a:endParaRPr sz="22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50</a:t>
            </a:fld>
            <a:endParaRPr spc="75" dirty="0"/>
          </a:p>
        </p:txBody>
      </p:sp>
      <p:sp>
        <p:nvSpPr>
          <p:cNvPr id="3" name="object 3"/>
          <p:cNvSpPr txBox="1">
            <a:spLocks noGrp="1"/>
          </p:cNvSpPr>
          <p:nvPr>
            <p:ph type="title"/>
          </p:nvPr>
        </p:nvSpPr>
        <p:spPr>
          <a:xfrm>
            <a:off x="848994" y="418782"/>
            <a:ext cx="2407920" cy="589915"/>
          </a:xfrm>
          <a:prstGeom prst="rect">
            <a:avLst/>
          </a:prstGeom>
        </p:spPr>
        <p:txBody>
          <a:bodyPr vert="horz" wrap="square" lIns="0" tIns="12700" rIns="0" bIns="0" rtlCol="0">
            <a:spAutoFit/>
          </a:bodyPr>
          <a:lstStyle/>
          <a:p>
            <a:pPr marL="12700">
              <a:lnSpc>
                <a:spcPct val="100000"/>
              </a:lnSpc>
              <a:spcBef>
                <a:spcPts val="100"/>
              </a:spcBef>
            </a:pPr>
            <a:r>
              <a:rPr spc="-135" dirty="0"/>
              <a:t>Conclusions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75091"/>
            <a:ext cx="8196580" cy="1210310"/>
          </a:xfrm>
          <a:prstGeom prst="rect">
            <a:avLst/>
          </a:prstGeom>
        </p:spPr>
        <p:txBody>
          <a:bodyPr vert="horz" wrap="square" lIns="0" tIns="12700" rIns="0" bIns="0" rtlCol="0">
            <a:spAutoFit/>
          </a:bodyPr>
          <a:lstStyle/>
          <a:p>
            <a:pPr marL="241300" indent="-228600">
              <a:lnSpc>
                <a:spcPts val="2620"/>
              </a:lnSpc>
              <a:spcBef>
                <a:spcPts val="100"/>
              </a:spcBef>
              <a:buFont typeface="Arial MT"/>
              <a:buChar char="•"/>
              <a:tabLst>
                <a:tab pos="240665" algn="l"/>
                <a:tab pos="241300" algn="l"/>
              </a:tabLst>
            </a:pPr>
            <a:r>
              <a:rPr sz="2200" spc="-114" dirty="0">
                <a:solidFill>
                  <a:srgbClr val="292929"/>
                </a:solidFill>
                <a:latin typeface="Microsoft Sans Serif"/>
                <a:cs typeface="Microsoft Sans Serif"/>
              </a:rPr>
              <a:t>As</a:t>
            </a:r>
            <a:r>
              <a:rPr sz="2200" spc="80" dirty="0">
                <a:solidFill>
                  <a:srgbClr val="292929"/>
                </a:solidFill>
                <a:latin typeface="Microsoft Sans Serif"/>
                <a:cs typeface="Microsoft Sans Serif"/>
              </a:rPr>
              <a:t> </a:t>
            </a:r>
            <a:r>
              <a:rPr sz="2200" spc="-105" dirty="0">
                <a:solidFill>
                  <a:srgbClr val="292929"/>
                </a:solidFill>
                <a:latin typeface="Microsoft Sans Serif"/>
                <a:cs typeface="Microsoft Sans Serif"/>
              </a:rPr>
              <a:t>an</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improvement</a:t>
            </a:r>
            <a:r>
              <a:rPr sz="2200" spc="6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model</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tests,</a:t>
            </a:r>
            <a:r>
              <a:rPr sz="2200" spc="70" dirty="0">
                <a:solidFill>
                  <a:srgbClr val="292929"/>
                </a:solidFill>
                <a:latin typeface="Microsoft Sans Serif"/>
                <a:cs typeface="Microsoft Sans Serif"/>
              </a:rPr>
              <a:t> </a:t>
            </a:r>
            <a:r>
              <a:rPr sz="2200" dirty="0">
                <a:solidFill>
                  <a:srgbClr val="292929"/>
                </a:solidFill>
                <a:latin typeface="Microsoft Sans Serif"/>
                <a:cs typeface="Microsoft Sans Serif"/>
              </a:rPr>
              <a:t>it’s</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important</a:t>
            </a:r>
            <a:r>
              <a:rPr sz="2200" spc="40"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85" dirty="0">
                <a:solidFill>
                  <a:srgbClr val="292929"/>
                </a:solidFill>
                <a:latin typeface="Microsoft Sans Serif"/>
                <a:cs typeface="Microsoft Sans Serif"/>
              </a:rPr>
              <a:t> </a:t>
            </a:r>
            <a:r>
              <a:rPr sz="2200" spc="-60" dirty="0">
                <a:solidFill>
                  <a:srgbClr val="292929"/>
                </a:solidFill>
                <a:latin typeface="Microsoft Sans Serif"/>
                <a:cs typeface="Microsoft Sans Serif"/>
              </a:rPr>
              <a:t>set</a:t>
            </a:r>
            <a:r>
              <a:rPr sz="2200" spc="8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value</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endParaRPr sz="2200">
              <a:latin typeface="Microsoft Sans Serif"/>
              <a:cs typeface="Microsoft Sans Serif"/>
            </a:endParaRPr>
          </a:p>
          <a:p>
            <a:pPr marL="241300">
              <a:lnSpc>
                <a:spcPts val="2620"/>
              </a:lnSpc>
            </a:pPr>
            <a:r>
              <a:rPr sz="2000" spc="-5" dirty="0">
                <a:solidFill>
                  <a:srgbClr val="292929"/>
                </a:solidFill>
                <a:latin typeface="Courier New"/>
                <a:cs typeface="Courier New"/>
              </a:rPr>
              <a:t>np.random.see</a:t>
            </a:r>
            <a:r>
              <a:rPr sz="2000" dirty="0">
                <a:solidFill>
                  <a:srgbClr val="292929"/>
                </a:solidFill>
                <a:latin typeface="Courier New"/>
                <a:cs typeface="Courier New"/>
              </a:rPr>
              <a:t>d</a:t>
            </a:r>
            <a:r>
              <a:rPr sz="2000" spc="-540" dirty="0">
                <a:solidFill>
                  <a:srgbClr val="292929"/>
                </a:solidFill>
                <a:latin typeface="Courier New"/>
                <a:cs typeface="Courier New"/>
              </a:rPr>
              <a:t> </a:t>
            </a:r>
            <a:r>
              <a:rPr sz="2200" spc="-65" dirty="0">
                <a:solidFill>
                  <a:srgbClr val="292929"/>
                </a:solidFill>
                <a:latin typeface="Microsoft Sans Serif"/>
                <a:cs typeface="Microsoft Sans Serif"/>
              </a:rPr>
              <a:t>v</a:t>
            </a:r>
            <a:r>
              <a:rPr sz="2200" spc="-60" dirty="0">
                <a:solidFill>
                  <a:srgbClr val="292929"/>
                </a:solidFill>
                <a:latin typeface="Microsoft Sans Serif"/>
                <a:cs typeface="Microsoft Sans Serif"/>
              </a:rPr>
              <a:t>ariable;</a:t>
            </a:r>
            <a:endParaRPr sz="2200">
              <a:latin typeface="Microsoft Sans Serif"/>
              <a:cs typeface="Microsoft Sans Serif"/>
            </a:endParaRPr>
          </a:p>
          <a:p>
            <a:pPr marL="241300" indent="-228600">
              <a:lnSpc>
                <a:spcPct val="100000"/>
              </a:lnSpc>
              <a:spcBef>
                <a:spcPts val="1440"/>
              </a:spcBef>
              <a:buFont typeface="Arial MT"/>
              <a:buChar char="•"/>
              <a:tabLst>
                <a:tab pos="240665" algn="l"/>
                <a:tab pos="241300" algn="l"/>
              </a:tabLst>
            </a:pPr>
            <a:r>
              <a:rPr sz="2200" spc="-60" dirty="0">
                <a:solidFill>
                  <a:srgbClr val="292929"/>
                </a:solidFill>
                <a:latin typeface="Microsoft Sans Serif"/>
                <a:cs typeface="Microsoft Sans Serif"/>
              </a:rPr>
              <a:t>Folium</a:t>
            </a:r>
            <a:r>
              <a:rPr sz="2200" spc="80" dirty="0">
                <a:solidFill>
                  <a:srgbClr val="292929"/>
                </a:solidFill>
                <a:latin typeface="Microsoft Sans Serif"/>
                <a:cs typeface="Microsoft Sans Serif"/>
              </a:rPr>
              <a:t> </a:t>
            </a:r>
            <a:r>
              <a:rPr sz="2200" spc="15" dirty="0">
                <a:solidFill>
                  <a:srgbClr val="292929"/>
                </a:solidFill>
                <a:latin typeface="Microsoft Sans Serif"/>
                <a:cs typeface="Microsoft Sans Serif"/>
              </a:rPr>
              <a:t>didn’t</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show</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maps</a:t>
            </a:r>
            <a:r>
              <a:rPr sz="2200" spc="5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0" dirty="0">
                <a:solidFill>
                  <a:srgbClr val="292929"/>
                </a:solidFill>
                <a:latin typeface="Microsoft Sans Serif"/>
                <a:cs typeface="Microsoft Sans Serif"/>
              </a:rPr>
              <a:t> </a:t>
            </a:r>
            <a:r>
              <a:rPr sz="2200" spc="-65" dirty="0">
                <a:solidFill>
                  <a:srgbClr val="292929"/>
                </a:solidFill>
                <a:latin typeface="Microsoft Sans Serif"/>
                <a:cs typeface="Microsoft Sans Serif"/>
              </a:rPr>
              <a:t>Github,</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so</a:t>
            </a:r>
            <a:r>
              <a:rPr sz="2200" spc="85" dirty="0">
                <a:solidFill>
                  <a:srgbClr val="292929"/>
                </a:solidFill>
                <a:latin typeface="Microsoft Sans Serif"/>
                <a:cs typeface="Microsoft Sans Serif"/>
              </a:rPr>
              <a:t> </a:t>
            </a:r>
            <a:r>
              <a:rPr sz="2200" spc="-110" dirty="0">
                <a:solidFill>
                  <a:srgbClr val="292929"/>
                </a:solidFill>
                <a:latin typeface="Microsoft Sans Serif"/>
                <a:cs typeface="Microsoft Sans Serif"/>
              </a:rPr>
              <a:t>I</a:t>
            </a:r>
            <a:r>
              <a:rPr sz="2200" spc="70" dirty="0">
                <a:solidFill>
                  <a:srgbClr val="292929"/>
                </a:solidFill>
                <a:latin typeface="Microsoft Sans Serif"/>
                <a:cs typeface="Microsoft Sans Serif"/>
              </a:rPr>
              <a:t> </a:t>
            </a:r>
            <a:r>
              <a:rPr sz="2200" spc="15" dirty="0">
                <a:solidFill>
                  <a:srgbClr val="292929"/>
                </a:solidFill>
                <a:latin typeface="Microsoft Sans Serif"/>
                <a:cs typeface="Microsoft Sans Serif"/>
              </a:rPr>
              <a:t>took</a:t>
            </a:r>
            <a:r>
              <a:rPr sz="2200" spc="65" dirty="0">
                <a:solidFill>
                  <a:srgbClr val="292929"/>
                </a:solidFill>
                <a:latin typeface="Microsoft Sans Serif"/>
                <a:cs typeface="Microsoft Sans Serif"/>
              </a:rPr>
              <a:t> </a:t>
            </a:r>
            <a:r>
              <a:rPr sz="2200" spc="-80" dirty="0">
                <a:solidFill>
                  <a:srgbClr val="292929"/>
                </a:solidFill>
                <a:latin typeface="Microsoft Sans Serif"/>
                <a:cs typeface="Microsoft Sans Serif"/>
              </a:rPr>
              <a:t>screenshots.</a:t>
            </a:r>
            <a:endParaRPr sz="22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51</a:t>
            </a:fld>
            <a:endParaRPr spc="75" dirty="0"/>
          </a:p>
        </p:txBody>
      </p:sp>
      <p:sp>
        <p:nvSpPr>
          <p:cNvPr id="3" name="object 3"/>
          <p:cNvSpPr txBox="1">
            <a:spLocks noGrp="1"/>
          </p:cNvSpPr>
          <p:nvPr>
            <p:ph type="title"/>
          </p:nvPr>
        </p:nvSpPr>
        <p:spPr>
          <a:xfrm>
            <a:off x="848994" y="418782"/>
            <a:ext cx="1920239" cy="589915"/>
          </a:xfrm>
          <a:prstGeom prst="rect">
            <a:avLst/>
          </a:prstGeom>
        </p:spPr>
        <p:txBody>
          <a:bodyPr vert="horz" wrap="square" lIns="0" tIns="12700" rIns="0" bIns="0" rtlCol="0">
            <a:spAutoFit/>
          </a:bodyPr>
          <a:lstStyle/>
          <a:p>
            <a:pPr marL="12700">
              <a:lnSpc>
                <a:spcPct val="100000"/>
              </a:lnSpc>
              <a:spcBef>
                <a:spcPts val="100"/>
              </a:spcBef>
            </a:pPr>
            <a:r>
              <a:rPr spc="-55" dirty="0"/>
              <a:t>Append</a:t>
            </a:r>
            <a:r>
              <a:rPr spc="-40" dirty="0"/>
              <a:t>i</a:t>
            </a:r>
            <a:r>
              <a:rPr spc="-195" dirty="0"/>
              <a:t>x</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57617" y="1371600"/>
            <a:ext cx="9676765" cy="4513415"/>
          </a:xfrm>
          <a:prstGeom prst="rect">
            <a:avLst/>
          </a:prstGeom>
        </p:spPr>
        <p:txBody>
          <a:bodyPr vert="horz" wrap="square" lIns="0" tIns="202565" rIns="0" bIns="0" rtlCol="0">
            <a:spAutoFit/>
          </a:bodyPr>
          <a:lstStyle/>
          <a:p>
            <a:pPr algn="just"/>
            <a:r>
              <a:rPr lang="en-US" sz="2000" b="0" i="0" dirty="0">
                <a:effectLst/>
                <a:latin typeface="Söhne"/>
              </a:rPr>
              <a:t>	Secondly, the analysis aimed to identify the optimal launch location. By leveraging the available data and employing advanced analytical techniques, the study sought to determine the best place for conducting launches. Factors such as geographical considerations, weather conditions, and logistical infrastructure were taken into account to provide recommendations on the most favorable launch site. This information was crucial for Space Y to make informed decisions on the strategic positioning of their launch operations, allowing them to compete effectively with Space X.</a:t>
            </a:r>
          </a:p>
          <a:p>
            <a:pPr algn="just"/>
            <a:endParaRPr lang="en-US" sz="2000" dirty="0">
              <a:latin typeface="Söhne"/>
            </a:endParaRPr>
          </a:p>
          <a:p>
            <a:pPr algn="just"/>
            <a:r>
              <a:rPr lang="en-US" sz="2000" b="0" i="0" dirty="0">
                <a:effectLst/>
                <a:latin typeface="Söhne"/>
              </a:rPr>
              <a:t>	By addressing these two critical aspects, the analysis provided valuable insights to assess the viability of Space Y as a competitor to Space X. The predictive model for successful landings enabled a comprehensive estimation of launch costs, while the identification of the optimal launch location facilitated efficient and strategic decision-making. Ultimately, this analysis empowered Space Y with crucial information to navigate the competitive landscape and establish themselves as a formidable player in the space industry.</a:t>
            </a:r>
          </a:p>
        </p:txBody>
      </p:sp>
      <p:sp>
        <p:nvSpPr>
          <p:cNvPr id="4" name="object 4"/>
          <p:cNvSpPr txBox="1"/>
          <p:nvPr/>
        </p:nvSpPr>
        <p:spPr>
          <a:xfrm>
            <a:off x="11208766" y="6104032"/>
            <a:ext cx="1993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6</a:t>
            </a:fld>
            <a:endParaRPr sz="1600">
              <a:latin typeface="Microsoft Sans Serif"/>
              <a:cs typeface="Microsoft Sans Serif"/>
            </a:endParaRPr>
          </a:p>
        </p:txBody>
      </p:sp>
      <p:sp>
        <p:nvSpPr>
          <p:cNvPr id="3" name="object 3"/>
          <p:cNvSpPr txBox="1">
            <a:spLocks noGrp="1"/>
          </p:cNvSpPr>
          <p:nvPr>
            <p:ph type="title"/>
          </p:nvPr>
        </p:nvSpPr>
        <p:spPr>
          <a:xfrm>
            <a:off x="848994" y="418782"/>
            <a:ext cx="3879850" cy="589915"/>
          </a:xfrm>
          <a:prstGeom prst="rect">
            <a:avLst/>
          </a:prstGeom>
        </p:spPr>
        <p:txBody>
          <a:bodyPr vert="horz" wrap="square" lIns="0" tIns="12700" rIns="0" bIns="0" rtlCol="0">
            <a:spAutoFit/>
          </a:bodyPr>
          <a:lstStyle/>
          <a:p>
            <a:pPr marL="12700">
              <a:lnSpc>
                <a:spcPct val="100000"/>
              </a:lnSpc>
              <a:spcBef>
                <a:spcPts val="100"/>
              </a:spcBef>
            </a:pPr>
            <a:r>
              <a:rPr lang="en-PH" spc="-150" dirty="0"/>
              <a:t>Introduction</a:t>
            </a:r>
            <a:endParaRPr spc="-200" dirty="0"/>
          </a:p>
        </p:txBody>
      </p:sp>
    </p:spTree>
    <p:extLst>
      <p:ext uri="{BB962C8B-B14F-4D97-AF65-F5344CB8AC3E}">
        <p14:creationId xmlns:p14="http://schemas.microsoft.com/office/powerpoint/2010/main" val="996835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p:nvPr/>
        </p:nvSpPr>
        <p:spPr>
          <a:xfrm>
            <a:off x="11968480" y="6394132"/>
            <a:ext cx="148590" cy="269240"/>
          </a:xfrm>
          <a:prstGeom prst="rect">
            <a:avLst/>
          </a:prstGeom>
        </p:spPr>
        <p:txBody>
          <a:bodyPr vert="horz" wrap="square" lIns="0" tIns="12700" rIns="0" bIns="0" rtlCol="0">
            <a:spAutoFit/>
          </a:bodyPr>
          <a:lstStyle/>
          <a:p>
            <a:pPr marL="12700">
              <a:lnSpc>
                <a:spcPct val="100000"/>
              </a:lnSpc>
              <a:spcBef>
                <a:spcPts val="100"/>
              </a:spcBef>
            </a:pPr>
            <a:r>
              <a:rPr sz="1600" spc="75" dirty="0">
                <a:solidFill>
                  <a:srgbClr val="1C7CDB"/>
                </a:solidFill>
                <a:latin typeface="Microsoft Sans Serif"/>
                <a:cs typeface="Microsoft Sans Serif"/>
              </a:rPr>
              <a:t>5</a:t>
            </a:r>
            <a:endParaRPr sz="1600">
              <a:latin typeface="Microsoft Sans Serif"/>
              <a:cs typeface="Microsoft Sans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using the SpaceX API and using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correct data types were ensured, and the missing values were treated.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The data were split into training and testing sets. The training set were fed into the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636966"/>
            <a:ext cx="9945370" cy="4088299"/>
          </a:xfrm>
          <a:prstGeom prst="rect">
            <a:avLst/>
          </a:prstGeom>
        </p:spPr>
        <p:txBody>
          <a:bodyPr vert="horz" wrap="square" lIns="0" tIns="12700" rIns="0" bIns="0" rtlCol="0">
            <a:spAutoFit/>
          </a:bodyPr>
          <a:lstStyle/>
          <a:p>
            <a:pPr marL="12700">
              <a:lnSpc>
                <a:spcPct val="100000"/>
              </a:lnSpc>
              <a:spcBef>
                <a:spcPts val="100"/>
              </a:spcBef>
            </a:pPr>
            <a:r>
              <a:rPr sz="2200" spc="-95" dirty="0">
                <a:solidFill>
                  <a:srgbClr val="0A48CA"/>
                </a:solidFill>
                <a:latin typeface="Microsoft Sans Serif"/>
                <a:cs typeface="Microsoft Sans Serif"/>
              </a:rPr>
              <a:t>Executive</a:t>
            </a:r>
            <a:r>
              <a:rPr sz="2200" spc="65" dirty="0">
                <a:solidFill>
                  <a:srgbClr val="0A48CA"/>
                </a:solidFill>
                <a:latin typeface="Microsoft Sans Serif"/>
                <a:cs typeface="Microsoft Sans Serif"/>
              </a:rPr>
              <a:t> </a:t>
            </a:r>
            <a:r>
              <a:rPr sz="2200" spc="-120" dirty="0">
                <a:solidFill>
                  <a:srgbClr val="0A48CA"/>
                </a:solidFill>
                <a:latin typeface="Microsoft Sans Serif"/>
                <a:cs typeface="Microsoft Sans Serif"/>
              </a:rPr>
              <a:t>Summary</a:t>
            </a:r>
            <a:endParaRPr lang="en-PH" sz="2200" spc="-120" dirty="0">
              <a:solidFill>
                <a:srgbClr val="0A48CA"/>
              </a:solidFill>
              <a:latin typeface="Microsoft Sans Serif"/>
              <a:cs typeface="Microsoft Sans Serif"/>
            </a:endParaRPr>
          </a:p>
          <a:p>
            <a:pPr marL="12700">
              <a:lnSpc>
                <a:spcPct val="100000"/>
              </a:lnSpc>
              <a:spcBef>
                <a:spcPts val="100"/>
              </a:spcBef>
            </a:pPr>
            <a:endParaRPr sz="2200" dirty="0">
              <a:latin typeface="Microsoft Sans Serif"/>
              <a:cs typeface="Microsoft Sans Serif"/>
            </a:endParaRPr>
          </a:p>
          <a:p>
            <a:pPr algn="l"/>
            <a:r>
              <a:rPr lang="en-US" sz="2000" b="0" i="0" dirty="0">
                <a:effectLst/>
                <a:latin typeface="Söhne"/>
              </a:rPr>
              <a:t>	The data collection process involved employing two distinct methodologies to obtain data from SpaceX. Firstly, data was sourced directly from the SpaceX API, accessible at (</a:t>
            </a:r>
            <a:r>
              <a:rPr lang="en-US" sz="2000" b="0" i="0" u="sng" dirty="0">
                <a:effectLst/>
                <a:latin typeface="Söhne"/>
                <a:hlinkClick r:id="rId2">
                  <a:extLst>
                    <a:ext uri="{A12FA001-AC4F-418D-AE19-62706E023703}">
                      <ahyp:hlinkClr xmlns:ahyp="http://schemas.microsoft.com/office/drawing/2018/hyperlinkcolor" val="tx"/>
                    </a:ext>
                  </a:extLst>
                </a:hlinkClick>
              </a:rPr>
              <a:t>https://api.spacexdata.com/v4/rockets/</a:t>
            </a:r>
            <a:r>
              <a:rPr lang="en-US" sz="2000" b="0" i="0" dirty="0">
                <a:effectLst/>
                <a:latin typeface="Söhne"/>
              </a:rPr>
              <a:t>). This API provided valuable information about rockets. Secondly, web scraping techniques were utilized to extract data from</a:t>
            </a:r>
          </a:p>
          <a:p>
            <a:pPr algn="l"/>
            <a:r>
              <a:rPr lang="en-US" sz="2000" b="0" i="0" dirty="0">
                <a:effectLst/>
                <a:latin typeface="Söhne"/>
              </a:rPr>
              <a:t> (</a:t>
            </a:r>
            <a:r>
              <a:rPr lang="en-US" sz="2000" b="0" i="0" u="sng" dirty="0">
                <a:effectLst/>
                <a:latin typeface="Söhne"/>
                <a:hlinkClick r:id="rId3">
                  <a:extLst>
                    <a:ext uri="{A12FA001-AC4F-418D-AE19-62706E023703}">
                      <ahyp:hlinkClr xmlns:ahyp="http://schemas.microsoft.com/office/drawing/2018/hyperlinkcolor" val="tx"/>
                    </a:ext>
                  </a:extLst>
                </a:hlinkClick>
              </a:rPr>
              <a:t>https://en.wikipedia.org/wiki/List_of_Falcon/_9/_and_Falcon_Heavy_launches</a:t>
            </a:r>
            <a:r>
              <a:rPr lang="en-US" sz="2000" b="0" i="0" dirty="0">
                <a:effectLst/>
                <a:latin typeface="Söhne"/>
              </a:rPr>
              <a:t>), enabling the acquisition of additional relevant data.</a:t>
            </a:r>
          </a:p>
          <a:p>
            <a:pPr algn="l"/>
            <a:endParaRPr lang="en-US" sz="2000" b="0" i="0" dirty="0">
              <a:effectLst/>
              <a:latin typeface="Söhne"/>
            </a:endParaRPr>
          </a:p>
          <a:p>
            <a:pPr algn="l"/>
            <a:r>
              <a:rPr lang="en-US" sz="2000" b="0" i="0" dirty="0">
                <a:effectLst/>
                <a:latin typeface="Söhne"/>
              </a:rPr>
              <a:t>	To ensure data integrity and consistency, a meticulous data wrangling process was implemented. This involved cleaning, transforming, and harmonizing the collected data from both sources. Additionally, in order to enhance the dataset, a landing outcome label was created based on outcome data, which provided valuable insights for further analysis.</a:t>
            </a:r>
          </a:p>
        </p:txBody>
      </p:sp>
      <p:sp>
        <p:nvSpPr>
          <p:cNvPr id="4" name="object 4"/>
          <p:cNvSpPr txBox="1"/>
          <p:nvPr/>
        </p:nvSpPr>
        <p:spPr>
          <a:xfrm>
            <a:off x="11086845" y="6104032"/>
            <a:ext cx="32131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9</a:t>
            </a:fld>
            <a:endParaRPr sz="1600">
              <a:latin typeface="Microsoft Sans Serif"/>
              <a:cs typeface="Microsoft Sans Serif"/>
            </a:endParaRPr>
          </a:p>
        </p:txBody>
      </p:sp>
      <p:sp>
        <p:nvSpPr>
          <p:cNvPr id="3" name="object 3"/>
          <p:cNvSpPr txBox="1">
            <a:spLocks noGrp="1"/>
          </p:cNvSpPr>
          <p:nvPr>
            <p:ph type="title"/>
          </p:nvPr>
        </p:nvSpPr>
        <p:spPr>
          <a:xfrm>
            <a:off x="848994" y="418782"/>
            <a:ext cx="2663190" cy="589915"/>
          </a:xfrm>
          <a:prstGeom prst="rect">
            <a:avLst/>
          </a:prstGeom>
        </p:spPr>
        <p:txBody>
          <a:bodyPr vert="horz" wrap="square" lIns="0" tIns="12700" rIns="0" bIns="0" rtlCol="0">
            <a:spAutoFit/>
          </a:bodyPr>
          <a:lstStyle/>
          <a:p>
            <a:pPr marL="12700">
              <a:lnSpc>
                <a:spcPct val="100000"/>
              </a:lnSpc>
              <a:spcBef>
                <a:spcPts val="100"/>
              </a:spcBef>
            </a:pPr>
            <a:r>
              <a:rPr spc="-45" dirty="0"/>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TotalTime>
  <Words>2954</Words>
  <Application>Microsoft Office PowerPoint</Application>
  <PresentationFormat>Widescreen</PresentationFormat>
  <Paragraphs>410</Paragraphs>
  <Slides>52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Abadi</vt:lpstr>
      <vt:lpstr>Arial</vt:lpstr>
      <vt:lpstr>Arial MT</vt:lpstr>
      <vt:lpstr>Calibri</vt:lpstr>
      <vt:lpstr>Courier New</vt:lpstr>
      <vt:lpstr>IBM Plex Mono SemiBold</vt:lpstr>
      <vt:lpstr>Microsoft Sans Serif</vt:lpstr>
      <vt:lpstr>Söhne</vt:lpstr>
      <vt:lpstr>Times New Roman</vt:lpstr>
      <vt:lpstr>Office Theme</vt:lpstr>
      <vt:lpstr>PowerPoint Presentation</vt:lpstr>
      <vt:lpstr>Outline</vt:lpstr>
      <vt:lpstr>Executive Summary</vt:lpstr>
      <vt:lpstr>Executive Summary</vt:lpstr>
      <vt:lpstr>Introduction</vt:lpstr>
      <vt:lpstr>Introduction</vt:lpstr>
      <vt:lpstr>PowerPoint Presentation</vt:lpstr>
      <vt:lpstr>PowerPoint Presentation</vt:lpstr>
      <vt:lpstr>Methodology</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Results</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All launch sites</vt:lpstr>
      <vt:lpstr>Launch Outcomes by Site</vt:lpstr>
      <vt:lpstr>Logistics and Safety</vt:lpstr>
      <vt:lpstr>PowerPoint Presentation</vt:lpstr>
      <vt:lpstr>Successful Launches by Site</vt:lpstr>
      <vt:lpstr>Launch Success Ratio for KSC LC-39A</vt:lpstr>
      <vt:lpstr>Payload vs. Launch Outcome</vt:lpstr>
      <vt:lpstr>Payload vs. Launch Outcome</vt:lpstr>
      <vt:lpstr>PowerPoint Presentation</vt:lpstr>
      <vt:lpstr>Classification Accuracy</vt:lpstr>
      <vt:lpstr>Confusion Matrix of Decision Tree Classifier</vt:lpstr>
      <vt:lpstr>Conclusions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Gerome Andrew C. Ducduc</cp:lastModifiedBy>
  <cp:revision>1</cp:revision>
  <dcterms:created xsi:type="dcterms:W3CDTF">2023-07-11T12:29:50Z</dcterms:created>
  <dcterms:modified xsi:type="dcterms:W3CDTF">2023-07-11T12:56:05Z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2021-11-01T00:00:00Z</vt:filetime>
  </property>
  <property fmtid="{D5CDD505-2E9C-101B-9397-08002B2CF9AE}" pid="3" name="Creator">
    <vt:lpwstr>Microsoft® PowerPoint® para Microsoft 365</vt:lpwstr>
  </property>
  <property fmtid="{D5CDD505-2E9C-101B-9397-08002B2CF9AE}" pid="4" name="LastSaved">
    <vt:filetime>2023-07-11T00:00:00Z</vt:filetime>
  </property>
</Properties>
</file>